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133ADAB-28FF-4D5E-97B6-BAC6B5BE699C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9645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A786534-2953-4EDF-907F-E76DAB999FF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6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A16045-23B0-472C-9015-981B116F2A31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8768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474654-5130-4F74-A29E-687F1400D87D}" type="slidenum">
              <a:t>10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51982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0FDAD9-8F9A-404B-9F71-C329AA43C746}" type="slidenum">
              <a:t>11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5206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5D368A-8ABF-4E84-8B58-7D60899A5327}" type="slidenum">
              <a:t>12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2673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57D4AC-DED4-40A7-B13F-0D10C2F82798}" type="slidenum">
              <a:t>13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26008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6E4228F-3E8F-482D-94D3-1E11FC357D12}" type="slidenum">
              <a:t>14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552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CFA89E-9063-4331-8B4A-28488D4A1EA4}" type="slidenum">
              <a:t>15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4739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268893-7C25-4F94-A373-4A12BAAE8B43}" type="slidenum">
              <a:t>16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88741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5FCBAE4-A1F2-4A65-A62B-0C8AFDE9A0F4}" type="slidenum">
              <a:t>17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7880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0D2E271-E547-438E-96F0-EBFB43204CE0}" type="slidenum">
              <a:t>18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14479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D12B7C-D1CB-443C-861F-5132D55FAB5D}" type="slidenum">
              <a:t>19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1043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68E646-1952-4E42-A7FD-1DC33E9DE4AC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9209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AFAD00-5BFB-48B9-8D2C-8582440721A6}" type="slidenum">
              <a:t>20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12267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7E10B08-B0B0-40AD-82B9-BA23ED4B4EF9}" type="slidenum">
              <a:t>21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54634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EE0C6C7-B69D-4ADB-B14D-59630E33B8E1}" type="slidenum">
              <a:t>22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99673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75581C-83AF-4084-9E6B-2AAA6BABEFC8}" type="slidenum">
              <a:t>23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60077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9519B9-0190-4208-8E58-2356AF3DC482}" type="slidenum">
              <a:t>24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73447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8F6A47B-1A95-4A84-B3A9-2E0924F4498D}" type="slidenum">
              <a:t>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3831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164992-C454-421D-8BAA-4E0C15B195AA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0058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2525FB-BCB1-4018-9D4C-52B8B8D132C0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9114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3941C4-D7ED-479B-AB16-8D710340F8AE}" type="slidenum">
              <a:t>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0855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2877AC-78EF-4D5B-ACD0-DEEC8391E5CC}" type="slidenum">
              <a:t>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65209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34A196-DE5D-4F41-ABE1-0E1027E2BA1B}" type="slidenum">
              <a:t>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24091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685533-E5F6-495E-8C41-B0F627A74B44}" type="slidenum">
              <a:t>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3422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3804BD-79CF-4A86-85E0-6D6BB5E874A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65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62CAC2-697E-43FB-B2C7-B06785001F1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7FED1F-A75D-4856-B11F-0B7F88341BB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87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9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95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433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25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25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52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47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70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8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9375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D7D5EC-913E-406D-AD2C-202B4B4B519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53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363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95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7725" y="555625"/>
            <a:ext cx="2151063" cy="63087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555625"/>
            <a:ext cx="6303962" cy="63087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31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645590-F939-4CA7-8522-F3F09D2CF06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29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CD30DA-A5AB-4E3F-A3E2-075012FD845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44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0DB410-B710-445F-97C7-B78CE518BBD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39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F0AAC8-BE1A-4E48-BFDD-60C72FADE64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29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95A5EB-0C6D-424D-8A52-B05E58BD65D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49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49E2C4-2D47-44EA-B598-C4C2C8537AF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89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2CA9C2-2AD6-4BB5-93D7-AE3404DA15A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42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42075B9-838A-4D1A-B66F-C8D374BB9E80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it-IT" sz="2400" b="0" i="0" u="none" strike="noStrike" kern="1200">
          <a:ln>
            <a:noFill/>
          </a:ln>
          <a:latin typeface="Arial" pitchFamily="18"/>
          <a:ea typeface="Microsoft YaHei" pitchFamily="2"/>
          <a:cs typeface="Arial Unicode MS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it-IT" sz="3200" b="0" i="0" u="none" strike="noStrike" kern="1200">
          <a:ln>
            <a:noFill/>
          </a:ln>
          <a:latin typeface="Arial" pitchFamily="18"/>
          <a:ea typeface="Microsoft YaHei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5360" y="1893960"/>
            <a:ext cx="9674640" cy="5666040"/>
          </a:xfrm>
          <a:prstGeom prst="rect">
            <a:avLst/>
          </a:prstGeom>
          <a:solidFill>
            <a:srgbClr val="DDDDDD"/>
          </a:solidFill>
          <a:ln w="25400">
            <a:solidFill>
              <a:srgbClr val="C0C0C0"/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it-IT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titolo 2"/>
          <p:cNvSpPr txBox="1">
            <a:spLocks noGrp="1"/>
          </p:cNvSpPr>
          <p:nvPr>
            <p:ph type="title"/>
          </p:nvPr>
        </p:nvSpPr>
        <p:spPr>
          <a:xfrm>
            <a:off x="740879" y="555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1"/>
          </p:nvPr>
        </p:nvSpPr>
        <p:spPr>
          <a:xfrm>
            <a:off x="740879" y="2101680"/>
            <a:ext cx="8607960" cy="4762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81440" cy="91835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it-IT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2381399"/>
            <a:ext cx="181440" cy="91835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it-IT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168560"/>
            <a:ext cx="181440" cy="91835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it-IT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it-IT" sz="2400" b="1" i="0" u="none" strike="noStrike">
          <a:ln>
            <a:noFill/>
          </a:ln>
          <a:solidFill>
            <a:srgbClr val="333333"/>
          </a:solidFill>
          <a:latin typeface="Albany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it-IT" sz="2400" b="0" i="0" u="none" strike="noStrike">
          <a:ln>
            <a:noFill/>
          </a:ln>
          <a:solidFill>
            <a:srgbClr val="000000"/>
          </a:solidFill>
          <a:latin typeface="Albany" pitchFamily="34"/>
          <a:ea typeface="Arial Unicode MS" pitchFamily="2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POST-IMPRESSIONISMO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5" y="1925323"/>
            <a:ext cx="8034728" cy="563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120240"/>
            <a:ext cx="8607960" cy="213300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SINTETISMO E NABIS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Emil Bernard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Donne Bretoni in un prato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1888- olio su tela 92x74, coll. privata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11" y="2051621"/>
            <a:ext cx="6915896" cy="5508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120240"/>
            <a:ext cx="8607960" cy="213300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SINTETISMO E NABIS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Van Gogh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Donne Bretoni 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1888- Tempera e acquarello su carta, 67x48, Milano, 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0" y="1961378"/>
            <a:ext cx="7210318" cy="559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951095" y="2236356"/>
            <a:ext cx="4002374" cy="3570208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SINTETISMO E NABIS</a:t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Paul </a:t>
            </a:r>
            <a:r>
              <a:rPr lang="it-IT" b="0" i="1" dirty="0" err="1">
                <a:latin typeface="Book Antiqua" pitchFamily="18"/>
              </a:rPr>
              <a:t>Serusier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>Ritratto di Paul </a:t>
            </a:r>
            <a:r>
              <a:rPr lang="it-IT" dirty="0" err="1">
                <a:latin typeface="Book Antiqua" pitchFamily="18"/>
              </a:rPr>
              <a:t>Ranson</a:t>
            </a:r>
            <a:r>
              <a:rPr lang="it-IT" dirty="0">
                <a:latin typeface="Book Antiqua" pitchFamily="18"/>
              </a:rPr>
              <a:t> in abbigliamento </a:t>
            </a:r>
            <a:r>
              <a:rPr lang="it-IT" dirty="0" err="1" smtClean="0">
                <a:latin typeface="Book Antiqua" pitchFamily="18"/>
              </a:rPr>
              <a:t>Nabi</a:t>
            </a:r>
            <a:r>
              <a:rPr lang="it-IT" dirty="0" smtClean="0">
                <a:latin typeface="Book Antiqua" pitchFamily="18"/>
              </a:rPr>
              <a:t/>
            </a:r>
            <a:br>
              <a:rPr lang="it-IT" dirty="0" smtClean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 smtClean="0">
                <a:latin typeface="Book Antiqua" pitchFamily="18"/>
              </a:rPr>
              <a:t> 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2000" b="0" dirty="0">
                <a:latin typeface="Book Antiqua" pitchFamily="18"/>
              </a:rPr>
              <a:t>1890 – olio su tela, 45x60, Parigi , </a:t>
            </a:r>
            <a:r>
              <a:rPr lang="it-IT" sz="2000" b="0" dirty="0" err="1">
                <a:latin typeface="Book Antiqua" pitchFamily="18"/>
              </a:rPr>
              <a:t>coll</a:t>
            </a:r>
            <a:r>
              <a:rPr lang="it-IT" sz="2000" b="0" dirty="0">
                <a:latin typeface="Book Antiqua" pitchFamily="18"/>
              </a:rPr>
              <a:t>. </a:t>
            </a:r>
            <a:r>
              <a:rPr lang="it-IT" sz="2000" b="0" dirty="0" err="1">
                <a:latin typeface="Book Antiqua" pitchFamily="18"/>
              </a:rPr>
              <a:t>priv</a:t>
            </a:r>
            <a:r>
              <a:rPr lang="it-IT" sz="2000" b="0" dirty="0">
                <a:latin typeface="Book Antiqua" pitchFamily="18"/>
              </a:rPr>
              <a:t>.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2" y="0"/>
            <a:ext cx="5405538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891133" y="2264939"/>
            <a:ext cx="4189492" cy="2831544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SINTETISMO E NABIS</a:t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Maurice Denis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>Le </a:t>
            </a:r>
            <a:r>
              <a:rPr lang="it-IT" dirty="0" smtClean="0">
                <a:latin typeface="Book Antiqua" pitchFamily="18"/>
              </a:rPr>
              <a:t>Muse</a:t>
            </a:r>
            <a:br>
              <a:rPr lang="it-IT" dirty="0" smtClean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2000" b="0" dirty="0">
                <a:latin typeface="Book Antiqua" pitchFamily="18"/>
              </a:rPr>
              <a:t>1893 . olio su tela, 135x168, Parigi, </a:t>
            </a:r>
            <a:r>
              <a:rPr lang="it-IT" sz="2000" b="0" dirty="0" err="1">
                <a:latin typeface="Book Antiqua" pitchFamily="18"/>
              </a:rPr>
              <a:t>Musèe</a:t>
            </a:r>
            <a:r>
              <a:rPr lang="it-IT" sz="2000" b="0" dirty="0">
                <a:latin typeface="Book Antiqua" pitchFamily="18"/>
              </a:rPr>
              <a:t> National d'Art </a:t>
            </a:r>
            <a:r>
              <a:rPr lang="it-IT" sz="2000" b="0" dirty="0" err="1">
                <a:latin typeface="Book Antiqua" pitchFamily="18"/>
              </a:rPr>
              <a:t>Modern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7" y="0"/>
            <a:ext cx="5324846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120240"/>
            <a:ext cx="8607960" cy="213300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SIMBOLISMO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Arnold Bocklin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L'isola dei morti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1880 . olio su tela, 80x150, Lipsia, Museum der Bildenden Kunste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2245231"/>
            <a:ext cx="9660900" cy="5314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976000" y="-37440"/>
            <a:ext cx="3372840" cy="486144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SIMBOLISMO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Gustav Moreau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L'apparizione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1876 . olio su tela, 104x141, Parigi, Musèe Gustav Moreau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8" y="0"/>
            <a:ext cx="5423946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621311" y="1729753"/>
            <a:ext cx="4459314" cy="2462213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SIMBOLISMO</a:t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Franz von </a:t>
            </a:r>
            <a:r>
              <a:rPr lang="it-IT" b="0" i="1" dirty="0" err="1">
                <a:latin typeface="Book Antiqua" pitchFamily="18"/>
              </a:rPr>
              <a:t>Stuck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>Il peccato</a:t>
            </a:r>
            <a:br>
              <a:rPr lang="it-IT" dirty="0">
                <a:latin typeface="Book Antiqua" pitchFamily="18"/>
              </a:rPr>
            </a:br>
            <a:r>
              <a:rPr lang="it-IT" sz="2000" b="0" dirty="0">
                <a:latin typeface="Book Antiqua" pitchFamily="18"/>
              </a:rPr>
              <a:t>1899 . olio su tela, Palermo, galleria d'arte Moderna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7" y="573006"/>
            <a:ext cx="5327336" cy="6986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120240"/>
            <a:ext cx="8607960" cy="213300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SIMBOLISMO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Ferdinand Hodler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La Notte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1890 . olio su tela, 127x200, Berna , Kunstmuseum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2925697"/>
            <a:ext cx="10058400" cy="3858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96480"/>
            <a:ext cx="8607960" cy="218052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Art Nouveau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Alfonse Mucha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manifesto per Sarah Bernhardt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486079" y="2172240"/>
            <a:ext cx="7009919" cy="517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896000" y="-281520"/>
            <a:ext cx="4452840" cy="7481519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Art Nouveau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Aubrey Beardsley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Salomè bacia Giovanni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disegno per la seconda edizione di “Salomè”</a:t>
            </a:r>
            <a:r>
              <a:rPr lang="it-IT" sz="2000">
                <a:latin typeface="Book Antiqua" pitchFamily="18"/>
              </a:rPr>
              <a:t/>
            </a:r>
            <a:br>
              <a:rPr lang="it-IT" sz="2000">
                <a:latin typeface="Book Antiqua" pitchFamily="18"/>
              </a:rPr>
            </a:br>
            <a:r>
              <a:rPr lang="it-IT" sz="2000">
                <a:latin typeface="Book Antiqua" pitchFamily="18"/>
              </a:rPr>
              <a:t>1893, </a:t>
            </a:r>
            <a:r>
              <a:rPr lang="it-IT" sz="2000" b="0">
                <a:latin typeface="Book Antiqua" pitchFamily="18"/>
              </a:rPr>
              <a:t>dramma di Oscar Wilde</a:t>
            </a:r>
            <a:r>
              <a:rPr lang="it-IT" sz="2000">
                <a:latin typeface="Book Antiqua" pitchFamily="18"/>
              </a:rPr>
              <a:t/>
            </a:r>
            <a:br>
              <a:rPr lang="it-IT" sz="2000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608040" y="864000"/>
            <a:ext cx="407196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POST-IMPRESSIONISMO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/>
          <a:p>
            <a:pPr marL="216000" lvl="0" indent="-216000" algn="ctr"/>
            <a:r>
              <a:rPr lang="it-IT" b="1">
                <a:latin typeface="Calibri" pitchFamily="34"/>
              </a:rPr>
              <a:t>Puntinismo - Divisionismo</a:t>
            </a:r>
          </a:p>
          <a:p>
            <a:pPr marL="216000" lvl="0" indent="-216000" algn="ctr"/>
            <a:r>
              <a:rPr lang="it-IT" b="1">
                <a:latin typeface="Calibri" pitchFamily="34"/>
              </a:rPr>
              <a:t>Sintetismo</a:t>
            </a:r>
          </a:p>
          <a:p>
            <a:pPr marL="216000" lvl="0" indent="-216000" algn="ctr"/>
            <a:r>
              <a:rPr lang="it-IT" b="1">
                <a:latin typeface="Calibri" pitchFamily="34"/>
              </a:rPr>
              <a:t>Nabis</a:t>
            </a:r>
          </a:p>
          <a:p>
            <a:pPr marL="216000" lvl="0" indent="-216000" algn="ctr"/>
            <a:r>
              <a:rPr lang="it-IT" b="1">
                <a:latin typeface="Calibri" pitchFamily="34"/>
              </a:rPr>
              <a:t>Simbolismo</a:t>
            </a:r>
          </a:p>
          <a:p>
            <a:pPr marL="216000" lvl="0" indent="-216000" algn="ctr"/>
            <a:r>
              <a:rPr lang="it-IT" b="1">
                <a:latin typeface="Calibri" pitchFamily="34"/>
              </a:rPr>
              <a:t>Art Nouveau - Secessione Viennese</a:t>
            </a:r>
          </a:p>
          <a:p>
            <a:pPr marL="216000" lvl="0" indent="-216000" algn="ctr"/>
            <a:r>
              <a:rPr lang="it-IT" b="1">
                <a:latin typeface="Calibri" pitchFamily="34"/>
              </a:rPr>
              <a:t>Espressionismo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896000" y="-281520"/>
            <a:ext cx="4452840" cy="7481519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Art Nouveau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Aubrey Beardsley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Salomè ed Erodiade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disegno per la seconda edizione di “Salomè”</a:t>
            </a:r>
            <a:r>
              <a:rPr lang="it-IT" sz="2000">
                <a:latin typeface="Book Antiqua" pitchFamily="18"/>
              </a:rPr>
              <a:t/>
            </a:r>
            <a:br>
              <a:rPr lang="it-IT" sz="2000">
                <a:latin typeface="Book Antiqua" pitchFamily="18"/>
              </a:rPr>
            </a:br>
            <a:r>
              <a:rPr lang="it-IT" sz="2000">
                <a:latin typeface="Book Antiqua" pitchFamily="18"/>
              </a:rPr>
              <a:t>1893, </a:t>
            </a:r>
            <a:r>
              <a:rPr lang="it-IT" sz="2000" b="0">
                <a:latin typeface="Book Antiqua" pitchFamily="18"/>
              </a:rPr>
              <a:t>dramma di Oscar Wilde</a:t>
            </a:r>
            <a:r>
              <a:rPr lang="it-IT" sz="2000">
                <a:latin typeface="Book Antiqua" pitchFamily="18"/>
              </a:rPr>
              <a:t/>
            </a:r>
            <a:br>
              <a:rPr lang="it-IT" sz="2000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360000" y="864000"/>
            <a:ext cx="4248000" cy="655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636301" y="101976"/>
            <a:ext cx="3712537" cy="2523768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Art </a:t>
            </a:r>
            <a:r>
              <a:rPr lang="it-IT" dirty="0" err="1">
                <a:latin typeface="Book Antiqua" pitchFamily="18"/>
              </a:rPr>
              <a:t>Nouveau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Alfons </a:t>
            </a:r>
            <a:r>
              <a:rPr lang="it-IT" b="0" i="1" dirty="0" err="1">
                <a:latin typeface="Book Antiqua" pitchFamily="18"/>
              </a:rPr>
              <a:t>Mucha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>manifesti</a:t>
            </a:r>
            <a:br>
              <a:rPr lang="it-IT" dirty="0">
                <a:latin typeface="Book Antiqua" pitchFamily="18"/>
              </a:rPr>
            </a:br>
            <a:r>
              <a:rPr lang="it-IT" sz="2000" dirty="0">
                <a:latin typeface="Book Antiqua" pitchFamily="18"/>
              </a:rPr>
              <a:t/>
            </a:r>
            <a:br>
              <a:rPr lang="it-IT" sz="2000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23" y="0"/>
            <a:ext cx="6439064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89743" y="-22546"/>
            <a:ext cx="9114021" cy="2092881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Art </a:t>
            </a:r>
            <a:r>
              <a:rPr lang="it-IT" dirty="0" err="1" smtClean="0">
                <a:latin typeface="Book Antiqua" pitchFamily="18"/>
              </a:rPr>
              <a:t>Nouveau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James </a:t>
            </a:r>
            <a:r>
              <a:rPr lang="it-IT" b="0" i="1" dirty="0" err="1">
                <a:latin typeface="Book Antiqua" pitchFamily="18"/>
              </a:rPr>
              <a:t>McNeill</a:t>
            </a:r>
            <a:r>
              <a:rPr lang="it-IT" b="0" i="1" dirty="0">
                <a:latin typeface="Book Antiqua" pitchFamily="18"/>
              </a:rPr>
              <a:t> </a:t>
            </a:r>
            <a:r>
              <a:rPr lang="it-IT" b="0" i="1" dirty="0" smtClean="0">
                <a:latin typeface="Book Antiqua" pitchFamily="18"/>
              </a:rPr>
              <a:t>Whistler</a:t>
            </a:r>
            <a:r>
              <a:rPr lang="it-IT" dirty="0" smtClean="0">
                <a:latin typeface="Book Antiqua" pitchFamily="18"/>
              </a:rPr>
              <a:t>     La </a:t>
            </a:r>
            <a:r>
              <a:rPr lang="it-IT" dirty="0">
                <a:latin typeface="Book Antiqua" pitchFamily="18"/>
              </a:rPr>
              <a:t>stanza del pavone</a:t>
            </a:r>
            <a:br>
              <a:rPr lang="it-IT" dirty="0">
                <a:latin typeface="Book Antiqua" pitchFamily="18"/>
              </a:rPr>
            </a:br>
            <a:r>
              <a:rPr lang="it-IT" sz="2000" b="0" dirty="0" smtClean="0">
                <a:latin typeface="Book Antiqua" pitchFamily="18"/>
              </a:rPr>
              <a:t>1876-77     oro </a:t>
            </a:r>
            <a:r>
              <a:rPr lang="it-IT" sz="2000" b="0" dirty="0">
                <a:latin typeface="Book Antiqua" pitchFamily="18"/>
              </a:rPr>
              <a:t>e olio su cuoio e legno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2000" dirty="0">
                <a:latin typeface="Book Antiqua" pitchFamily="18"/>
              </a:rPr>
              <a:t/>
            </a:r>
            <a:br>
              <a:rPr lang="it-IT" sz="2000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1824365"/>
            <a:ext cx="7356158" cy="5735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6120000" y="205560"/>
            <a:ext cx="3228840" cy="279756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Art Nouveau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Alberto Martini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Donna farfalla civetta</a:t>
            </a:r>
            <a:br>
              <a:rPr lang="it-IT">
                <a:latin typeface="Book Antiqua" pitchFamily="18"/>
              </a:rPr>
            </a:br>
            <a:r>
              <a:rPr lang="it-IT" sz="2000" b="0">
                <a:latin typeface="Book Antiqua" pitchFamily="18"/>
              </a:rPr>
              <a:t>1907, litografia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sz="2000">
                <a:latin typeface="Book Antiqua" pitchFamily="18"/>
              </a:rPr>
              <a:t/>
            </a:r>
            <a:br>
              <a:rPr lang="it-IT" sz="2000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8" y="-39845"/>
            <a:ext cx="5358255" cy="759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507674" y="446793"/>
            <a:ext cx="2415815" cy="3877985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Art </a:t>
            </a:r>
            <a:r>
              <a:rPr lang="it-IT" dirty="0" err="1">
                <a:latin typeface="Book Antiqua" pitchFamily="18"/>
              </a:rPr>
              <a:t>Nouveau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Gustav Klimt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>Giuditta </a:t>
            </a:r>
            <a:r>
              <a:rPr lang="it-IT" dirty="0" smtClean="0">
                <a:latin typeface="Book Antiqua" pitchFamily="18"/>
              </a:rPr>
              <a:t>I</a:t>
            </a:r>
            <a:br>
              <a:rPr lang="it-IT" dirty="0" smtClean="0">
                <a:latin typeface="Book Antiqua" pitchFamily="18"/>
              </a:rPr>
            </a:br>
            <a:r>
              <a:rPr lang="it-IT" dirty="0" smtClean="0">
                <a:latin typeface="Book Antiqua" pitchFamily="18"/>
              </a:rPr>
              <a:t>Giuditta II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2000" b="0" dirty="0" smtClean="0">
                <a:latin typeface="Book Antiqua" pitchFamily="18"/>
              </a:rPr>
              <a:t>1901, </a:t>
            </a:r>
            <a:r>
              <a:rPr lang="it-IT" sz="2000" b="0" dirty="0">
                <a:latin typeface="Book Antiqua" pitchFamily="18"/>
              </a:rPr>
              <a:t>olio e oro su </a:t>
            </a:r>
            <a:r>
              <a:rPr lang="it-IT" sz="2000" b="0" dirty="0" smtClean="0">
                <a:latin typeface="Book Antiqua" pitchFamily="18"/>
              </a:rPr>
              <a:t>tela</a:t>
            </a:r>
            <a:br>
              <a:rPr lang="it-IT" sz="2000" b="0" dirty="0" smtClean="0">
                <a:latin typeface="Book Antiqua" pitchFamily="18"/>
              </a:rPr>
            </a:br>
            <a:r>
              <a:rPr lang="it-IT" sz="2000" b="0" dirty="0" smtClean="0">
                <a:latin typeface="Book Antiqua" pitchFamily="18"/>
              </a:rPr>
              <a:t>1909, olio su tela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2000" dirty="0">
                <a:latin typeface="Book Antiqua" pitchFamily="18"/>
              </a:rPr>
              <a:t/>
            </a:r>
            <a:br>
              <a:rPr lang="it-IT" sz="2000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03" y="116260"/>
            <a:ext cx="3591448" cy="74434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0"/>
            <a:ext cx="3698780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POST-IMPRESSIONISMO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740879" y="2065680"/>
            <a:ext cx="8607960" cy="4834800"/>
          </a:xfrm>
        </p:spPr>
        <p:txBody>
          <a:bodyPr anchor="ctr"/>
          <a:lstStyle/>
          <a:p>
            <a:pPr marL="216000" lvl="0" indent="-216000"/>
            <a:r>
              <a:rPr lang="it-IT" b="1">
                <a:latin typeface="Calibri" pitchFamily="34"/>
              </a:rPr>
              <a:t>1884: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	A rebours</a:t>
            </a:r>
          </a:p>
          <a:p>
            <a:pPr marL="216000" lvl="0" indent="-216000"/>
            <a:r>
              <a:rPr lang="it-IT">
                <a:latin typeface="Calibri" pitchFamily="34"/>
              </a:rPr>
              <a:t>	Romanzo di Joris Karl Huysmans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1886: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	Manifesto del simbolismo </a:t>
            </a:r>
            <a:r>
              <a:rPr lang="it-IT">
                <a:latin typeface="Calibri" pitchFamily="34"/>
              </a:rPr>
              <a:t>(di Jean Moreas  su   “Le Figarò”)</a:t>
            </a:r>
          </a:p>
          <a:p>
            <a:pPr marL="216000" lvl="0" indent="-216000"/>
            <a:r>
              <a:rPr lang="it-IT">
                <a:latin typeface="Calibri" pitchFamily="34"/>
              </a:rPr>
              <a:t>	</a:t>
            </a:r>
            <a:r>
              <a:rPr lang="it-IT" b="1">
                <a:latin typeface="Calibri" pitchFamily="34"/>
              </a:rPr>
              <a:t>Ultima mostra egli Impressionisti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1893:</a:t>
            </a:r>
          </a:p>
          <a:p>
            <a:pPr marL="216000" lvl="0" indent="-216000"/>
            <a:r>
              <a:rPr lang="it-IT">
                <a:latin typeface="Calibri" pitchFamily="34"/>
              </a:rPr>
              <a:t>	</a:t>
            </a:r>
            <a:r>
              <a:rPr lang="it-IT" b="1">
                <a:latin typeface="Calibri" pitchFamily="34"/>
              </a:rPr>
              <a:t>Salomè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	</a:t>
            </a:r>
            <a:r>
              <a:rPr lang="it-IT">
                <a:latin typeface="Calibri" pitchFamily="34"/>
              </a:rPr>
              <a:t>Dramma di Oscar Wild</a:t>
            </a:r>
          </a:p>
          <a:p>
            <a:pPr marL="216000" lvl="0" indent="-216000"/>
            <a:r>
              <a:rPr lang="it-IT" b="1">
                <a:latin typeface="Calibri" pitchFamily="34"/>
              </a:rPr>
              <a:t>1897:</a:t>
            </a:r>
          </a:p>
          <a:p>
            <a:pPr marL="216000" lvl="0" indent="-216000"/>
            <a:r>
              <a:rPr lang="it-IT">
                <a:latin typeface="Calibri" pitchFamily="34"/>
              </a:rPr>
              <a:t>	Secessione Viennese</a:t>
            </a:r>
          </a:p>
          <a:p>
            <a:pPr marL="216000" lvl="0" indent="-216000"/>
            <a:endParaRPr lang="it-IT">
              <a:latin typeface="Calibri" pitchFamily="34"/>
            </a:endParaRPr>
          </a:p>
          <a:p>
            <a:pPr marL="216000" lvl="0" indent="-216000"/>
            <a:r>
              <a:rPr lang="it-IT" b="1">
                <a:latin typeface="Calibri" pitchFamily="34"/>
              </a:rP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518039"/>
            <a:ext cx="8607960" cy="133704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PUNTINISMO E DIVISIONISMO</a:t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George Seurat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i="1">
                <a:latin typeface="Book Antiqua" pitchFamily="18"/>
              </a:rPr>
              <a:t>Una domenica pomeriggio all'isola della Grand Jatte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sz="1600">
                <a:latin typeface="Book Antiqua" pitchFamily="18"/>
              </a:rPr>
              <a:t>1884-86 olio su tela, 205x305, Chicato The Art Institute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1855079"/>
            <a:ext cx="8244697" cy="5540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518039"/>
            <a:ext cx="8607960" cy="133704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PUNTINISMO E DIVISIONISMO</a:t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George Seurat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i="1">
                <a:latin typeface="Book Antiqua" pitchFamily="18"/>
              </a:rPr>
              <a:t>Una domenica pomeriggio all'isola della Grand Jatte- Studio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sz="1600">
                <a:latin typeface="Book Antiqua" pitchFamily="18"/>
              </a:rPr>
              <a:t>1884-86 olio su tela, 70x104, New York, Metropolitan Museum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59" y="2225310"/>
            <a:ext cx="7620000" cy="505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263230"/>
            <a:ext cx="8607960" cy="1846659"/>
          </a:xfrm>
        </p:spPr>
        <p:txBody>
          <a:bodyPr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PUNTINISMO E DIVISIONISMO</a:t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George </a:t>
            </a:r>
            <a:r>
              <a:rPr lang="it-IT" b="0" i="1" dirty="0" err="1">
                <a:latin typeface="Book Antiqua" pitchFamily="18"/>
              </a:rPr>
              <a:t>Seurat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i="1" dirty="0">
                <a:latin typeface="Book Antiqua" pitchFamily="18"/>
              </a:rPr>
              <a:t>Un bagno ad </a:t>
            </a:r>
            <a:r>
              <a:rPr lang="it-IT" i="1" dirty="0" err="1" smtClean="0">
                <a:latin typeface="Book Antiqua" pitchFamily="18"/>
              </a:rPr>
              <a:t>Asnieres</a:t>
            </a:r>
            <a:r>
              <a:rPr lang="it-IT" i="1" dirty="0" smtClean="0">
                <a:latin typeface="Book Antiqua" pitchFamily="18"/>
              </a:rPr>
              <a:t> - 1884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1881950"/>
            <a:ext cx="8559384" cy="5677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6250897" y="1784839"/>
            <a:ext cx="3477719" cy="2954655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PUNTINISMO E </a:t>
            </a:r>
            <a:r>
              <a:rPr lang="it-IT" dirty="0" smtClean="0">
                <a:latin typeface="Book Antiqua" pitchFamily="18"/>
              </a:rPr>
              <a:t>DIVISIONISMO</a:t>
            </a:r>
            <a:br>
              <a:rPr lang="it-IT" dirty="0" smtClean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b="0" i="1" dirty="0">
                <a:latin typeface="Book Antiqua" pitchFamily="18"/>
              </a:rPr>
              <a:t>George </a:t>
            </a:r>
            <a:r>
              <a:rPr lang="it-IT" b="0" i="1" dirty="0" err="1">
                <a:latin typeface="Book Antiqua" pitchFamily="18"/>
              </a:rPr>
              <a:t>Seurat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i="1" dirty="0">
                <a:latin typeface="Book Antiqua" pitchFamily="18"/>
              </a:rPr>
              <a:t>Le </a:t>
            </a:r>
            <a:r>
              <a:rPr lang="it-IT" i="1" dirty="0" err="1">
                <a:latin typeface="Book Antiqua" pitchFamily="18"/>
              </a:rPr>
              <a:t>Chahut</a:t>
            </a:r>
            <a:r>
              <a:rPr lang="it-IT" i="1" dirty="0">
                <a:latin typeface="Book Antiqua" pitchFamily="18"/>
              </a:rPr>
              <a:t> </a:t>
            </a:r>
            <a:r>
              <a:rPr lang="it-IT" i="1" dirty="0" smtClean="0">
                <a:latin typeface="Book Antiqua" pitchFamily="18"/>
              </a:rPr>
              <a:t/>
            </a:r>
            <a:br>
              <a:rPr lang="it-IT" i="1" dirty="0" smtClean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1600" dirty="0">
                <a:latin typeface="Book Antiqua" pitchFamily="18"/>
              </a:rPr>
              <a:t>1889-90 olio su tela, studio finale 56x46, Buffalo, Albright-Knox Art Gallery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2" y="701675"/>
            <a:ext cx="5715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96480"/>
            <a:ext cx="8607960" cy="2180520"/>
          </a:xfrm>
        </p:spPr>
        <p:txBody>
          <a:bodyPr>
            <a:spAutoFit/>
          </a:bodyPr>
          <a:lstStyle/>
          <a:p>
            <a:pPr lvl="0"/>
            <a:r>
              <a:rPr lang="it-IT">
                <a:latin typeface="Book Antiqua" pitchFamily="18"/>
              </a:rPr>
              <a:t>PUNTINISMO E DIVISIONISMO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 b="0" i="1">
                <a:latin typeface="Book Antiqua" pitchFamily="18"/>
              </a:rPr>
              <a:t>Giorgio Segantini</a:t>
            </a:r>
            <a:r>
              <a:rPr lang="it-IT">
                <a:latin typeface="Book Antiqua" pitchFamily="18"/>
              </a:rPr>
              <a:t/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La Vanità (La fonte del male)</a:t>
            </a:r>
            <a:br>
              <a:rPr lang="it-IT">
                <a:latin typeface="Book Antiqua" pitchFamily="18"/>
              </a:rPr>
            </a:br>
            <a:r>
              <a:rPr lang="it-IT">
                <a:latin typeface="Book Antiqua" pitchFamily="18"/>
              </a:rPr>
              <a:t>1897</a:t>
            </a:r>
            <a:br>
              <a:rPr lang="it-IT">
                <a:latin typeface="Book Antiqua" pitchFamily="18"/>
              </a:rPr>
            </a:br>
            <a:endParaRPr lang="it-IT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6" y="1918370"/>
            <a:ext cx="9638674" cy="613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740879" y="386520"/>
            <a:ext cx="8607960" cy="1600438"/>
          </a:xfrm>
        </p:spPr>
        <p:txBody>
          <a:bodyPr>
            <a:spAutoFit/>
          </a:bodyPr>
          <a:lstStyle/>
          <a:p>
            <a:pPr lvl="0"/>
            <a:r>
              <a:rPr lang="it-IT" dirty="0">
                <a:latin typeface="Book Antiqua" pitchFamily="18"/>
              </a:rPr>
              <a:t>SINTETISMO E NABIS</a:t>
            </a:r>
            <a:br>
              <a:rPr lang="it-IT" dirty="0">
                <a:latin typeface="Book Antiqua" pitchFamily="18"/>
              </a:rPr>
            </a:b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r>
              <a:rPr lang="it-IT" sz="1800" b="0" i="1" dirty="0">
                <a:latin typeface="Book Antiqua" pitchFamily="18"/>
              </a:rPr>
              <a:t>Paul </a:t>
            </a:r>
            <a:r>
              <a:rPr lang="it-IT" sz="1800" b="0" i="1" dirty="0" smtClean="0">
                <a:latin typeface="Book Antiqua" pitchFamily="18"/>
              </a:rPr>
              <a:t>Gauguin</a:t>
            </a:r>
            <a:r>
              <a:rPr lang="it-IT" sz="1800" dirty="0" smtClean="0">
                <a:latin typeface="Book Antiqua" pitchFamily="18"/>
              </a:rPr>
              <a:t>      La </a:t>
            </a:r>
            <a:r>
              <a:rPr lang="it-IT" sz="1800" dirty="0">
                <a:latin typeface="Book Antiqua" pitchFamily="18"/>
              </a:rPr>
              <a:t>visione dopo il </a:t>
            </a:r>
            <a:r>
              <a:rPr lang="it-IT" sz="1800" dirty="0" smtClean="0">
                <a:latin typeface="Book Antiqua" pitchFamily="18"/>
              </a:rPr>
              <a:t>sermone  </a:t>
            </a:r>
            <a:r>
              <a:rPr lang="it-IT" dirty="0" smtClean="0">
                <a:latin typeface="Book Antiqua" pitchFamily="18"/>
              </a:rPr>
              <a:t/>
            </a:r>
            <a:br>
              <a:rPr lang="it-IT" dirty="0" smtClean="0">
                <a:latin typeface="Book Antiqua" pitchFamily="18"/>
              </a:rPr>
            </a:br>
            <a:r>
              <a:rPr lang="it-IT" sz="1400" b="0" dirty="0" smtClean="0">
                <a:latin typeface="Book Antiqua" pitchFamily="18"/>
              </a:rPr>
              <a:t>1888 </a:t>
            </a:r>
            <a:r>
              <a:rPr lang="it-IT" sz="1400" b="0" dirty="0">
                <a:latin typeface="Book Antiqua" pitchFamily="18"/>
              </a:rPr>
              <a:t>- olio su tela 73x117, </a:t>
            </a:r>
            <a:r>
              <a:rPr lang="it-IT" sz="1400" b="0" dirty="0" err="1">
                <a:latin typeface="Book Antiqua" pitchFamily="18"/>
              </a:rPr>
              <a:t>Edinburgo</a:t>
            </a:r>
            <a:r>
              <a:rPr lang="it-IT" dirty="0">
                <a:latin typeface="Book Antiqua" pitchFamily="18"/>
              </a:rPr>
              <a:t/>
            </a:r>
            <a:br>
              <a:rPr lang="it-IT" dirty="0">
                <a:latin typeface="Book Antiqua" pitchFamily="18"/>
              </a:rPr>
            </a:br>
            <a:endParaRPr lang="it-IT" dirty="0">
              <a:latin typeface="Book Antiqua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48" y="1858780"/>
            <a:ext cx="7225122" cy="570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yt-c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89</Words>
  <Application>Microsoft Office PowerPoint</Application>
  <PresentationFormat>Widescreen</PresentationFormat>
  <Paragraphs>67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Arial Unicode MS</vt:lpstr>
      <vt:lpstr>Microsoft YaHei</vt:lpstr>
      <vt:lpstr>Albany</vt:lpstr>
      <vt:lpstr>Arial</vt:lpstr>
      <vt:lpstr>Book Antiqua</vt:lpstr>
      <vt:lpstr>Calibri</vt:lpstr>
      <vt:lpstr>Tahoma</vt:lpstr>
      <vt:lpstr>Thorndale</vt:lpstr>
      <vt:lpstr>Times New Roman</vt:lpstr>
      <vt:lpstr>Predefinito</vt:lpstr>
      <vt:lpstr>lyt-cool</vt:lpstr>
      <vt:lpstr>POST-IMPRESSIONISMO</vt:lpstr>
      <vt:lpstr>POST-IMPRESSIONISMO</vt:lpstr>
      <vt:lpstr>POST-IMPRESSIONISMO</vt:lpstr>
      <vt:lpstr>PUNTINISMO E DIVISIONISMO George Seurat Una domenica pomeriggio all'isola della Grand Jatte 1884-86 olio su tela, 205x305, Chicato The Art Institute</vt:lpstr>
      <vt:lpstr>PUNTINISMO E DIVISIONISMO George Seurat Una domenica pomeriggio all'isola della Grand Jatte- Studio 1884-86 olio su tela, 70x104, New York, Metropolitan Museum</vt:lpstr>
      <vt:lpstr>PUNTINISMO E DIVISIONISMO  George Seurat Un bagno ad Asnieres - 1884 </vt:lpstr>
      <vt:lpstr>PUNTINISMO E DIVISIONISMO  George Seurat Le Chahut   1889-90 olio su tela, studio finale 56x46, Buffalo, Albright-Knox Art Gallery</vt:lpstr>
      <vt:lpstr>PUNTINISMO E DIVISIONISMO  Giorgio Segantini La Vanità (La fonte del male) 1897 </vt:lpstr>
      <vt:lpstr>SINTETISMO E NABIS  Paul Gauguin      La visione dopo il sermone   1888 - olio su tela 73x117, Edinburgo </vt:lpstr>
      <vt:lpstr>SINTETISMO E NABIS  Emil Bernard Donne Bretoni in un prato 1888- olio su tela 92x74, coll. privata </vt:lpstr>
      <vt:lpstr>SINTETISMO E NABIS  Van Gogh Donne Bretoni  1888- Tempera e acquarello su carta, 67x48, Milano,  </vt:lpstr>
      <vt:lpstr>SINTETISMO E NABIS  Paul Serusier Ritratto di Paul Ranson in abbigliamento Nabi    1890 – olio su tela, 45x60, Parigi , coll. priv. </vt:lpstr>
      <vt:lpstr>SINTETISMO E NABIS  Maurice Denis Le Muse  1893 . olio su tela, 135x168, Parigi, Musèe National d'Art Modern </vt:lpstr>
      <vt:lpstr>SIMBOLISMO  Arnold Bocklin L'isola dei morti 1880 . olio su tela, 80x150, Lipsia, Museum der Bildenden Kunste </vt:lpstr>
      <vt:lpstr>SIMBOLISMO  Gustav Moreau L'apparizione 1876 . olio su tela, 104x141, Parigi, Musèe Gustav Moreau </vt:lpstr>
      <vt:lpstr>SIMBOLISMO  Franz von Stuck Il peccato 1899 . olio su tela, Palermo, galleria d'arte Moderna </vt:lpstr>
      <vt:lpstr>SIMBOLISMO  Ferdinand Hodler La Notte 1890 . olio su tela, 127x200, Berna , Kunstmuseum </vt:lpstr>
      <vt:lpstr>Art Nouveau  Alfonse Mucha manifesto per Sarah Bernhardt  </vt:lpstr>
      <vt:lpstr>Art Nouveau  Aubrey Beardsley Salomè bacia Giovanni  disegno per la seconda edizione di “Salomè” 1893, dramma di Oscar Wilde  </vt:lpstr>
      <vt:lpstr>Art Nouveau  Aubrey Beardsley Salomè ed Erodiade  disegno per la seconda edizione di “Salomè” 1893, dramma di Oscar Wilde  </vt:lpstr>
      <vt:lpstr>Art Nouveau  Alfons Mucha manifesti   </vt:lpstr>
      <vt:lpstr>Art Nouveau James McNeill Whistler     La stanza del pavone 1876-77     oro e olio su cuoio e legno   </vt:lpstr>
      <vt:lpstr>Art Nouveau  Alberto Martini Donna farfalla civetta 1907, litografia   </vt:lpstr>
      <vt:lpstr>Art Nouveau  Gustav Klimt Giuditta I Giuditta II 1901, olio e oro su tela 1909, olio su tela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POST-IMPRESSIONISMO</dc:title>
  <dc:creator>Marco Marcucci</dc:creator>
  <cp:lastModifiedBy>marco marcucci</cp:lastModifiedBy>
  <cp:revision>10</cp:revision>
  <dcterms:created xsi:type="dcterms:W3CDTF">2016-01-06T16:16:21Z</dcterms:created>
  <dcterms:modified xsi:type="dcterms:W3CDTF">2017-04-19T16:32:40Z</dcterms:modified>
</cp:coreProperties>
</file>