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71" r:id="rId3"/>
    <p:sldId id="270" r:id="rId4"/>
    <p:sldId id="266" r:id="rId5"/>
    <p:sldId id="265" r:id="rId6"/>
    <p:sldId id="260" r:id="rId7"/>
    <p:sldId id="261" r:id="rId8"/>
    <p:sldId id="269" r:id="rId9"/>
    <p:sldId id="262" r:id="rId10"/>
    <p:sldId id="263" r:id="rId11"/>
    <p:sldId id="264" r:id="rId12"/>
    <p:sldId id="267" r:id="rId13"/>
    <p:sldId id="268" r:id="rId14"/>
    <p:sldId id="258" r:id="rId15"/>
    <p:sldId id="259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bb0bugUgq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youtube.com/watch?v=ENtQ5lFmBc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youtube.com/watch?v=UohnHl3A_v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gallery.org.uk/paintings/joseph-mallord-william-turner-the-fighting-temeraire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youtube.com/watch?v=f_SwLwKeg2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2Gr-my4upo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smtClean="0"/>
              <a:t>St. </a:t>
            </a:r>
            <a:r>
              <a:rPr lang="it-IT" sz="1200" b="1" dirty="0" err="1" smtClean="0"/>
              <a:t>John’s</a:t>
            </a:r>
            <a:r>
              <a:rPr lang="it-IT" sz="1200" b="1" dirty="0" smtClean="0"/>
              <a:t> Church, </a:t>
            </a:r>
            <a:r>
              <a:rPr lang="it-IT" sz="1200" b="1" dirty="0" err="1" smtClean="0"/>
              <a:t>Margate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err="1" smtClean="0"/>
              <a:t>watercolour</a:t>
            </a:r>
            <a:r>
              <a:rPr lang="it-IT" sz="1200" b="1" dirty="0" smtClean="0"/>
              <a:t> </a:t>
            </a:r>
            <a:br>
              <a:rPr lang="it-IT" sz="1200" b="1" dirty="0" smtClean="0"/>
            </a:br>
            <a:r>
              <a:rPr lang="it-IT" sz="1200" b="1" dirty="0" smtClean="0"/>
              <a:t>1786</a:t>
            </a:r>
            <a:endParaRPr lang="it-IT" sz="1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8" y="1631542"/>
            <a:ext cx="6634715" cy="4859410"/>
          </a:xfrm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sz="1600" dirty="0" smtClean="0"/>
              <a:t>Turner </a:t>
            </a:r>
            <a:r>
              <a:rPr lang="it-IT" sz="1600" dirty="0" err="1" smtClean="0"/>
              <a:t>was</a:t>
            </a:r>
            <a:r>
              <a:rPr lang="it-IT" sz="1600" dirty="0" smtClean="0"/>
              <a:t> 11 </a:t>
            </a:r>
            <a:r>
              <a:rPr lang="it-IT" sz="1600" dirty="0" err="1" smtClean="0"/>
              <a:t>when</a:t>
            </a:r>
            <a:r>
              <a:rPr lang="it-IT" sz="1600" dirty="0" smtClean="0"/>
              <a:t> he </a:t>
            </a:r>
            <a:r>
              <a:rPr lang="it-IT" sz="1600" dirty="0" err="1" smtClean="0"/>
              <a:t>depicted</a:t>
            </a:r>
            <a:r>
              <a:rPr lang="it-IT" sz="1600" dirty="0" smtClean="0"/>
              <a:t> </a:t>
            </a:r>
            <a:r>
              <a:rPr lang="it-IT" sz="1600" dirty="0" err="1" smtClean="0"/>
              <a:t>this</a:t>
            </a:r>
            <a:r>
              <a:rPr lang="it-IT" sz="1600" dirty="0" smtClean="0"/>
              <a:t> </a:t>
            </a:r>
            <a:r>
              <a:rPr lang="it-IT" sz="1600" dirty="0" err="1" smtClean="0"/>
              <a:t>watercolour</a:t>
            </a:r>
            <a:r>
              <a:rPr lang="it-IT" sz="1600" dirty="0" smtClean="0"/>
              <a:t>.</a:t>
            </a:r>
          </a:p>
          <a:p>
            <a:endParaRPr lang="it-IT" sz="1600" dirty="0"/>
          </a:p>
          <a:p>
            <a:r>
              <a:rPr lang="it-IT" sz="1600" dirty="0" smtClean="0"/>
              <a:t>He </a:t>
            </a:r>
            <a:r>
              <a:rPr lang="it-IT" sz="1600" dirty="0" err="1" smtClean="0"/>
              <a:t>was</a:t>
            </a:r>
            <a:r>
              <a:rPr lang="it-IT" sz="1600" dirty="0" smtClean="0"/>
              <a:t> a son of a </a:t>
            </a:r>
            <a:r>
              <a:rPr lang="it-IT" sz="1600" dirty="0" err="1" smtClean="0"/>
              <a:t>barber</a:t>
            </a:r>
            <a:r>
              <a:rPr lang="it-IT" sz="1600" dirty="0" smtClean="0"/>
              <a:t> in </a:t>
            </a:r>
            <a:r>
              <a:rPr lang="it-IT" sz="1600" dirty="0" err="1" smtClean="0"/>
              <a:t>Convent</a:t>
            </a:r>
            <a:r>
              <a:rPr lang="it-IT" sz="1600" dirty="0" smtClean="0"/>
              <a:t> garden. His </a:t>
            </a:r>
            <a:r>
              <a:rPr lang="it-IT" sz="1600" dirty="0" err="1" smtClean="0"/>
              <a:t>mother</a:t>
            </a:r>
            <a:r>
              <a:rPr lang="it-IT" sz="1600" dirty="0" smtClean="0"/>
              <a:t> </a:t>
            </a:r>
            <a:r>
              <a:rPr lang="it-IT" sz="1600" dirty="0" err="1" smtClean="0"/>
              <a:t>was</a:t>
            </a:r>
            <a:r>
              <a:rPr lang="it-IT" sz="1600" dirty="0" smtClean="0"/>
              <a:t> </a:t>
            </a:r>
            <a:r>
              <a:rPr lang="it-IT" sz="1600" dirty="0" err="1" smtClean="0"/>
              <a:t>born</a:t>
            </a:r>
            <a:r>
              <a:rPr lang="it-IT" sz="1600" dirty="0" smtClean="0"/>
              <a:t> in a family of </a:t>
            </a:r>
            <a:r>
              <a:rPr lang="it-IT" sz="1600" dirty="0" err="1" smtClean="0"/>
              <a:t>butcher</a:t>
            </a:r>
            <a:r>
              <a:rPr lang="it-IT" sz="1600" dirty="0" smtClean="0"/>
              <a:t>.</a:t>
            </a:r>
          </a:p>
          <a:p>
            <a:endParaRPr lang="it-IT" dirty="0" smtClean="0"/>
          </a:p>
          <a:p>
            <a:r>
              <a:rPr lang="it-IT" dirty="0" smtClean="0">
                <a:hlinkClick r:id="rId3"/>
              </a:rPr>
              <a:t>Trailer del film: Mr. </a:t>
            </a:r>
            <a:r>
              <a:rPr lang="it-IT" smtClean="0">
                <a:hlinkClick r:id="rId3"/>
              </a:rPr>
              <a:t>Turner (2014)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225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10659" y="624110"/>
            <a:ext cx="3493953" cy="5338808"/>
          </a:xfrm>
        </p:spPr>
        <p:txBody>
          <a:bodyPr>
            <a:normAutofit/>
          </a:bodyPr>
          <a:lstStyle/>
          <a:p>
            <a:pPr algn="ctr"/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>Self-</a:t>
            </a:r>
            <a:r>
              <a:rPr lang="it-IT" sz="1200" b="1" dirty="0" err="1" smtClean="0"/>
              <a:t>portrait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dirty="0" err="1" smtClean="0"/>
              <a:t>Oil</a:t>
            </a:r>
            <a:r>
              <a:rPr lang="it-IT" sz="1200" dirty="0" smtClean="0"/>
              <a:t> on </a:t>
            </a:r>
            <a:r>
              <a:rPr lang="it-IT" sz="1200" dirty="0" err="1" smtClean="0"/>
              <a:t>canvans</a:t>
            </a:r>
            <a:r>
              <a:rPr lang="it-IT" sz="1200" dirty="0" smtClean="0"/>
              <a:t>, </a:t>
            </a:r>
            <a:r>
              <a:rPr lang="it-IT" sz="1200" i="1" dirty="0" smtClean="0"/>
              <a:t/>
            </a:r>
            <a:br>
              <a:rPr lang="it-IT" sz="1200" i="1" dirty="0" smtClean="0"/>
            </a:br>
            <a:r>
              <a:rPr lang="it-IT" sz="1200" i="1" dirty="0" smtClean="0"/>
              <a:t>1799</a:t>
            </a:r>
            <a:br>
              <a:rPr lang="it-IT" sz="1200" i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en-US" sz="1200" b="1" dirty="0" smtClean="0">
                <a:hlinkClick r:id="rId2"/>
              </a:rPr>
              <a:t>The Genius of Turner 2/4</a:t>
            </a:r>
            <a:endParaRPr lang="it-IT" sz="1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48449"/>
            <a:ext cx="5143210" cy="6709551"/>
          </a:xfrm>
        </p:spPr>
      </p:pic>
    </p:spTree>
    <p:extLst>
      <p:ext uri="{BB962C8B-B14F-4D97-AF65-F5344CB8AC3E}">
        <p14:creationId xmlns:p14="http://schemas.microsoft.com/office/powerpoint/2010/main" val="33027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err="1" smtClean="0"/>
              <a:t>Snow</a:t>
            </a:r>
            <a:r>
              <a:rPr lang="it-IT" sz="1200" b="1" dirty="0" smtClean="0"/>
              <a:t> </a:t>
            </a:r>
            <a:r>
              <a:rPr lang="it-IT" sz="1200" b="1" dirty="0" err="1"/>
              <a:t>S</a:t>
            </a:r>
            <a:r>
              <a:rPr lang="it-IT" sz="1200" b="1" dirty="0" err="1" smtClean="0"/>
              <a:t>torm</a:t>
            </a:r>
            <a:r>
              <a:rPr lang="it-IT" sz="1200" b="1" dirty="0" smtClean="0"/>
              <a:t>: </a:t>
            </a:r>
            <a:r>
              <a:rPr lang="it-IT" sz="1200" b="1" dirty="0"/>
              <a:t>H</a:t>
            </a:r>
            <a:r>
              <a:rPr lang="it-IT" sz="1200" b="1" dirty="0" smtClean="0"/>
              <a:t>annibal </a:t>
            </a:r>
            <a:r>
              <a:rPr lang="it-IT" sz="1200" b="1" dirty="0"/>
              <a:t>A</a:t>
            </a:r>
            <a:r>
              <a:rPr lang="it-IT" sz="1200" b="1" dirty="0" smtClean="0"/>
              <a:t>nd </a:t>
            </a:r>
            <a:r>
              <a:rPr lang="it-IT" sz="1200" b="1" dirty="0"/>
              <a:t>H</a:t>
            </a:r>
            <a:r>
              <a:rPr lang="it-IT" sz="1200" b="1" dirty="0" smtClean="0"/>
              <a:t>is </a:t>
            </a:r>
            <a:r>
              <a:rPr lang="it-IT" sz="1200" b="1" dirty="0" err="1" smtClean="0"/>
              <a:t>Army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Crossing</a:t>
            </a:r>
            <a:r>
              <a:rPr lang="it-IT" sz="1200" b="1" dirty="0" smtClean="0"/>
              <a:t> The </a:t>
            </a:r>
            <a:r>
              <a:rPr lang="it-IT" sz="1200" b="1" dirty="0" err="1" smtClean="0"/>
              <a:t>Alps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dirty="0" err="1" smtClean="0"/>
              <a:t>Oil</a:t>
            </a:r>
            <a:r>
              <a:rPr lang="it-IT" sz="1200" dirty="0" smtClean="0"/>
              <a:t> on </a:t>
            </a:r>
            <a:r>
              <a:rPr lang="it-IT" sz="1200" dirty="0" err="1" smtClean="0"/>
              <a:t>Canvans</a:t>
            </a:r>
            <a:r>
              <a:rPr lang="it-IT" sz="1200" dirty="0" smtClean="0"/>
              <a:t>, 145x236</a:t>
            </a:r>
            <a:br>
              <a:rPr lang="it-IT" sz="1200" dirty="0" smtClean="0"/>
            </a:br>
            <a:r>
              <a:rPr lang="it-IT" sz="1200" dirty="0" err="1" smtClean="0"/>
              <a:t>London</a:t>
            </a:r>
            <a:r>
              <a:rPr lang="it-IT" sz="1200" dirty="0" smtClean="0"/>
              <a:t>, </a:t>
            </a:r>
            <a:r>
              <a:rPr lang="it-IT" sz="1200" dirty="0"/>
              <a:t>T</a:t>
            </a:r>
            <a:r>
              <a:rPr lang="it-IT" sz="1200" dirty="0" smtClean="0"/>
              <a:t>ate Gallery</a:t>
            </a:r>
            <a:br>
              <a:rPr lang="it-IT" sz="1200" dirty="0" smtClean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 smtClean="0"/>
              <a:t>1812</a:t>
            </a:r>
            <a:endParaRPr lang="it-IT" sz="1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46" y="1905000"/>
            <a:ext cx="7832039" cy="4842563"/>
          </a:xfrm>
        </p:spPr>
      </p:pic>
    </p:spTree>
    <p:extLst>
      <p:ext uri="{BB962C8B-B14F-4D97-AF65-F5344CB8AC3E}">
        <p14:creationId xmlns:p14="http://schemas.microsoft.com/office/powerpoint/2010/main" val="29522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err="1" smtClean="0"/>
              <a:t>Raby</a:t>
            </a:r>
            <a:r>
              <a:rPr lang="it-IT" sz="1200" b="1" dirty="0" smtClean="0"/>
              <a:t> </a:t>
            </a:r>
            <a:r>
              <a:rPr lang="it-IT" sz="1200" b="1" dirty="0" err="1"/>
              <a:t>C</a:t>
            </a:r>
            <a:r>
              <a:rPr lang="it-IT" sz="1200" b="1" dirty="0" err="1" smtClean="0"/>
              <a:t>astle</a:t>
            </a:r>
            <a:r>
              <a:rPr lang="it-IT" sz="1200" b="1" dirty="0" smtClean="0"/>
              <a:t>, the Seat of the Earl of Darlington</a:t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endParaRPr lang="it-IT" sz="1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70" y="1264555"/>
            <a:ext cx="8360395" cy="5570113"/>
          </a:xfrm>
        </p:spPr>
      </p:pic>
    </p:spTree>
    <p:extLst>
      <p:ext uri="{BB962C8B-B14F-4D97-AF65-F5344CB8AC3E}">
        <p14:creationId xmlns:p14="http://schemas.microsoft.com/office/powerpoint/2010/main" val="2053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53929"/>
          </a:xfrm>
        </p:spPr>
        <p:txBody>
          <a:bodyPr>
            <a:normAutofit/>
          </a:bodyPr>
          <a:lstStyle/>
          <a:p>
            <a:pPr algn="ctr"/>
            <a:r>
              <a:rPr lang="it-IT" sz="1200" b="1" dirty="0" err="1" smtClean="0"/>
              <a:t>Snow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Storm</a:t>
            </a:r>
            <a:r>
              <a:rPr lang="it-IT" sz="1200" b="1" dirty="0" smtClean="0"/>
              <a:t>. </a:t>
            </a:r>
            <a:r>
              <a:rPr lang="it-IT" sz="1200" b="1" dirty="0" err="1" smtClean="0"/>
              <a:t>Steam</a:t>
            </a:r>
            <a:r>
              <a:rPr lang="it-IT" sz="1200" b="1" dirty="0" smtClean="0"/>
              <a:t>-Boat off a </a:t>
            </a:r>
            <a:r>
              <a:rPr lang="it-IT" sz="1200" b="1" dirty="0" err="1"/>
              <a:t>H</a:t>
            </a:r>
            <a:r>
              <a:rPr lang="it-IT" sz="1200" b="1" dirty="0" err="1" smtClean="0"/>
              <a:t>arbour’s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Mouth</a:t>
            </a:r>
            <a:r>
              <a:rPr lang="it-IT" sz="1200" b="1" dirty="0"/>
              <a:t> </a:t>
            </a:r>
            <a:r>
              <a:rPr lang="it-IT" sz="1200" b="1" dirty="0" smtClean="0"/>
              <a:t>     1842</a:t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en-US" sz="1200" b="1" dirty="0" smtClean="0">
                <a:hlinkClick r:id="rId2"/>
              </a:rPr>
              <a:t>The Genius of Turner 3/4</a:t>
            </a:r>
            <a:endParaRPr lang="it-IT" sz="1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28" y="1700821"/>
            <a:ext cx="6812924" cy="5100193"/>
          </a:xfrm>
        </p:spPr>
      </p:pic>
    </p:spTree>
    <p:extLst>
      <p:ext uri="{BB962C8B-B14F-4D97-AF65-F5344CB8AC3E}">
        <p14:creationId xmlns:p14="http://schemas.microsoft.com/office/powerpoint/2010/main" val="11249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400" b="1" dirty="0" smtClean="0"/>
              <a:t>The </a:t>
            </a:r>
            <a:r>
              <a:rPr lang="it-IT" sz="1400" b="1" dirty="0" err="1" smtClean="0"/>
              <a:t>Fighting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Temeraire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tugged</a:t>
            </a:r>
            <a:r>
              <a:rPr lang="it-IT" sz="1400" b="1" dirty="0" smtClean="0"/>
              <a:t> to </a:t>
            </a:r>
            <a:r>
              <a:rPr lang="it-IT" sz="1400" b="1" dirty="0" err="1" smtClean="0"/>
              <a:t>her</a:t>
            </a:r>
            <a:r>
              <a:rPr lang="it-IT" sz="1400" b="1" dirty="0" smtClean="0"/>
              <a:t> last </a:t>
            </a:r>
            <a:r>
              <a:rPr lang="it-IT" sz="1400" b="1" dirty="0" err="1" smtClean="0"/>
              <a:t>berth</a:t>
            </a:r>
            <a:r>
              <a:rPr lang="it-IT" sz="1400" b="1" dirty="0" smtClean="0"/>
              <a:t> to be </a:t>
            </a:r>
            <a:r>
              <a:rPr lang="it-IT" sz="1400" b="1" dirty="0" err="1" smtClean="0"/>
              <a:t>broken</a:t>
            </a:r>
            <a:r>
              <a:rPr lang="it-IT" sz="1400" b="1" dirty="0" smtClean="0"/>
              <a:t> up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err="1" smtClean="0"/>
              <a:t>oil</a:t>
            </a:r>
            <a:r>
              <a:rPr lang="it-IT" sz="1400" dirty="0" smtClean="0"/>
              <a:t> on </a:t>
            </a:r>
            <a:r>
              <a:rPr lang="it-IT" sz="1400" dirty="0" err="1" smtClean="0"/>
              <a:t>canvans</a:t>
            </a:r>
            <a:r>
              <a:rPr lang="it-IT" sz="1400" dirty="0" smtClean="0"/>
              <a:t> –  91x122 cm </a:t>
            </a:r>
            <a:br>
              <a:rPr lang="it-IT" sz="1400" dirty="0" smtClean="0"/>
            </a:br>
            <a:r>
              <a:rPr lang="it-IT" sz="1400" dirty="0" err="1" smtClean="0"/>
              <a:t>London</a:t>
            </a:r>
            <a:r>
              <a:rPr lang="it-IT" sz="1400" dirty="0" smtClean="0"/>
              <a:t>, National Gallery</a:t>
            </a:r>
            <a:br>
              <a:rPr lang="it-IT" sz="1400" dirty="0" smtClean="0"/>
            </a:br>
            <a:r>
              <a:rPr lang="it-IT" sz="1400" dirty="0" smtClean="0"/>
              <a:t>1839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" y="1605219"/>
            <a:ext cx="6735650" cy="4997851"/>
          </a:xfrm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8293993" y="2126222"/>
            <a:ext cx="3210617" cy="4476848"/>
          </a:xfrm>
        </p:spPr>
        <p:txBody>
          <a:bodyPr/>
          <a:lstStyle/>
          <a:p>
            <a:r>
              <a:rPr lang="it-IT" dirty="0"/>
              <a:t>http</a:t>
            </a:r>
            <a:r>
              <a:rPr lang="it-IT" dirty="0" smtClean="0"/>
              <a:t>://</a:t>
            </a:r>
            <a:r>
              <a:rPr lang="it-IT" dirty="0" smtClean="0">
                <a:hlinkClick r:id="rId3"/>
              </a:rPr>
              <a:t>Descrizione della National </a:t>
            </a:r>
            <a:r>
              <a:rPr lang="it-IT" dirty="0" err="1" smtClean="0">
                <a:hlinkClick r:id="rId3"/>
              </a:rPr>
              <a:t>gallery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Man and Nature.</a:t>
            </a:r>
          </a:p>
          <a:p>
            <a:r>
              <a:rPr lang="it-IT" dirty="0" err="1" smtClean="0"/>
              <a:t>Machinery</a:t>
            </a:r>
            <a:r>
              <a:rPr lang="it-IT" dirty="0" smtClean="0"/>
              <a:t> and </a:t>
            </a:r>
            <a:r>
              <a:rPr lang="it-IT" dirty="0" err="1" smtClean="0"/>
              <a:t>sunset</a:t>
            </a:r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glorius</a:t>
            </a:r>
            <a:r>
              <a:rPr lang="it-IT" dirty="0" smtClean="0"/>
              <a:t> </a:t>
            </a:r>
            <a:r>
              <a:rPr lang="it-IT" dirty="0" err="1" smtClean="0"/>
              <a:t>old</a:t>
            </a:r>
            <a:r>
              <a:rPr lang="it-IT" dirty="0" smtClean="0"/>
              <a:t> </a:t>
            </a:r>
            <a:r>
              <a:rPr lang="it-IT" dirty="0" err="1" smtClean="0"/>
              <a:t>ship</a:t>
            </a:r>
            <a:r>
              <a:rPr lang="it-IT" dirty="0" smtClean="0"/>
              <a:t> and the small </a:t>
            </a:r>
            <a:r>
              <a:rPr lang="it-IT" dirty="0" err="1" smtClean="0"/>
              <a:t>steam-boats</a:t>
            </a:r>
            <a:endParaRPr lang="it-IT" dirty="0" smtClean="0"/>
          </a:p>
          <a:p>
            <a:r>
              <a:rPr lang="it-IT" dirty="0" err="1" smtClean="0"/>
              <a:t>Fire</a:t>
            </a:r>
            <a:r>
              <a:rPr lang="it-IT" dirty="0" smtClean="0"/>
              <a:t> and </a:t>
            </a:r>
            <a:r>
              <a:rPr lang="it-IT" dirty="0" err="1" smtClean="0"/>
              <a:t>atmosphere</a:t>
            </a:r>
            <a:endParaRPr lang="it-IT" dirty="0" smtClean="0"/>
          </a:p>
          <a:p>
            <a:r>
              <a:rPr lang="it-IT" dirty="0" err="1" smtClean="0"/>
              <a:t>Reflections</a:t>
            </a:r>
            <a:r>
              <a:rPr lang="it-IT" dirty="0" smtClean="0"/>
              <a:t> on the </a:t>
            </a:r>
            <a:r>
              <a:rPr lang="it-IT" dirty="0" err="1" smtClean="0"/>
              <a:t>sea</a:t>
            </a:r>
            <a:endParaRPr lang="it-IT" dirty="0" smtClean="0"/>
          </a:p>
          <a:p>
            <a:r>
              <a:rPr lang="it-IT" dirty="0" smtClean="0"/>
              <a:t>Industrial </a:t>
            </a:r>
            <a:r>
              <a:rPr lang="it-IT" smtClean="0"/>
              <a:t>revolution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77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err="1" smtClean="0"/>
              <a:t>Rain</a:t>
            </a:r>
            <a:r>
              <a:rPr lang="it-IT" sz="1200" b="1" dirty="0" smtClean="0"/>
              <a:t>, </a:t>
            </a:r>
            <a:r>
              <a:rPr lang="it-IT" sz="1200" b="1" dirty="0" err="1" smtClean="0"/>
              <a:t>steam</a:t>
            </a:r>
            <a:r>
              <a:rPr lang="it-IT" sz="1200" b="1" dirty="0" smtClean="0"/>
              <a:t> and </a:t>
            </a:r>
            <a:r>
              <a:rPr lang="it-IT" sz="1200" b="1" dirty="0" err="1" smtClean="0"/>
              <a:t>speed</a:t>
            </a:r>
            <a:r>
              <a:rPr lang="it-IT" sz="1200" b="1" dirty="0" smtClean="0"/>
              <a:t>. The </a:t>
            </a:r>
            <a:r>
              <a:rPr lang="it-IT" sz="1200" b="1" dirty="0"/>
              <a:t>G</a:t>
            </a:r>
            <a:r>
              <a:rPr lang="it-IT" sz="1200" b="1" dirty="0" smtClean="0"/>
              <a:t>reat </a:t>
            </a:r>
            <a:r>
              <a:rPr lang="it-IT" sz="1200" b="1" dirty="0"/>
              <a:t>W</a:t>
            </a:r>
            <a:r>
              <a:rPr lang="it-IT" sz="1200" b="1" dirty="0" smtClean="0"/>
              <a:t>estern </a:t>
            </a:r>
            <a:r>
              <a:rPr lang="it-IT" sz="1200" b="1" dirty="0" err="1" smtClean="0"/>
              <a:t>Railway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dirty="0" err="1" smtClean="0"/>
              <a:t>Oil</a:t>
            </a:r>
            <a:r>
              <a:rPr lang="it-IT" sz="1200" dirty="0" smtClean="0"/>
              <a:t> on </a:t>
            </a:r>
            <a:r>
              <a:rPr lang="it-IT" sz="1200" dirty="0" err="1" smtClean="0"/>
              <a:t>canvans</a:t>
            </a:r>
            <a:r>
              <a:rPr lang="it-IT" sz="1200" dirty="0" smtClean="0"/>
              <a:t>, 91x122</a:t>
            </a:r>
            <a:br>
              <a:rPr lang="it-IT" sz="1200" dirty="0" smtClean="0"/>
            </a:br>
            <a:r>
              <a:rPr lang="it-IT" sz="1200" dirty="0" err="1" smtClean="0"/>
              <a:t>London</a:t>
            </a:r>
            <a:r>
              <a:rPr lang="it-IT" sz="1200" dirty="0" smtClean="0"/>
              <a:t>, </a:t>
            </a:r>
            <a:r>
              <a:rPr lang="it-IT" sz="1200" dirty="0"/>
              <a:t>N</a:t>
            </a:r>
            <a:r>
              <a:rPr lang="it-IT" sz="1200" dirty="0" smtClean="0"/>
              <a:t>ational Gallery</a:t>
            </a:r>
            <a:br>
              <a:rPr lang="it-IT" sz="1200" dirty="0" smtClean="0"/>
            </a:br>
            <a:r>
              <a:rPr lang="it-IT" sz="1200" dirty="0" smtClean="0"/>
              <a:t>1844</a:t>
            </a:r>
            <a:br>
              <a:rPr lang="it-IT" sz="1200" dirty="0" smtClean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en-US" sz="1200" dirty="0" smtClean="0">
                <a:hlinkClick r:id="rId2"/>
              </a:rPr>
              <a:t>The Genius of Turner 4/4</a:t>
            </a:r>
            <a:endParaRPr lang="it-IT" sz="1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93" y="1905000"/>
            <a:ext cx="7419949" cy="4637468"/>
          </a:xfrm>
        </p:spPr>
      </p:pic>
    </p:spTree>
    <p:extLst>
      <p:ext uri="{BB962C8B-B14F-4D97-AF65-F5344CB8AC3E}">
        <p14:creationId xmlns:p14="http://schemas.microsoft.com/office/powerpoint/2010/main" val="9999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err="1" smtClean="0"/>
              <a:t>Venice</a:t>
            </a:r>
            <a:r>
              <a:rPr lang="it-IT" sz="1200" b="1" dirty="0" smtClean="0"/>
              <a:t> With The Salute</a:t>
            </a:r>
            <a:br>
              <a:rPr lang="it-IT" sz="1200" b="1" dirty="0" smtClean="0"/>
            </a:br>
            <a:r>
              <a:rPr lang="it-IT" sz="1200" dirty="0" smtClean="0"/>
              <a:t>1840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" y="1456934"/>
            <a:ext cx="7010209" cy="4647652"/>
          </a:xfrm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8165205" y="1456934"/>
            <a:ext cx="3339405" cy="4647652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idyllic</a:t>
            </a:r>
            <a:r>
              <a:rPr lang="it-IT" dirty="0" smtClean="0"/>
              <a:t>, </a:t>
            </a:r>
            <a:r>
              <a:rPr lang="it-IT" dirty="0" err="1" smtClean="0"/>
              <a:t>dream-like</a:t>
            </a:r>
            <a:r>
              <a:rPr lang="it-IT" dirty="0" smtClean="0"/>
              <a:t> </a:t>
            </a:r>
            <a:r>
              <a:rPr lang="it-IT" dirty="0" err="1" smtClean="0"/>
              <a:t>landscapes</a:t>
            </a:r>
            <a:r>
              <a:rPr lang="it-IT" dirty="0" smtClean="0"/>
              <a:t>, </a:t>
            </a:r>
            <a:r>
              <a:rPr lang="it-IT" dirty="0" err="1" smtClean="0"/>
              <a:t>often</a:t>
            </a:r>
            <a:r>
              <a:rPr lang="it-IT" dirty="0" smtClean="0"/>
              <a:t> of </a:t>
            </a:r>
            <a:r>
              <a:rPr lang="it-IT" dirty="0" err="1"/>
              <a:t>V</a:t>
            </a:r>
            <a:r>
              <a:rPr lang="it-IT" dirty="0" err="1" smtClean="0"/>
              <a:t>enice</a:t>
            </a:r>
            <a:r>
              <a:rPr lang="it-IT" dirty="0" smtClean="0"/>
              <a:t>, </a:t>
            </a:r>
            <a:r>
              <a:rPr lang="it-IT" dirty="0" err="1" smtClean="0"/>
              <a:t>represented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side of </a:t>
            </a:r>
            <a:r>
              <a:rPr lang="it-IT" dirty="0" err="1" smtClean="0"/>
              <a:t>Turner’s</a:t>
            </a:r>
            <a:r>
              <a:rPr lang="it-IT" dirty="0" smtClean="0"/>
              <a:t> late style.</a:t>
            </a:r>
          </a:p>
          <a:p>
            <a:endParaRPr lang="it-IT" dirty="0"/>
          </a:p>
          <a:p>
            <a:r>
              <a:rPr lang="it-IT" dirty="0" smtClean="0"/>
              <a:t>The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the </a:t>
            </a:r>
            <a:r>
              <a:rPr lang="it-IT" dirty="0" err="1" smtClean="0"/>
              <a:t>destructivness</a:t>
            </a:r>
            <a:r>
              <a:rPr lang="it-IT" dirty="0" smtClean="0"/>
              <a:t> of nature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08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smtClean="0"/>
              <a:t>A </a:t>
            </a:r>
            <a:r>
              <a:rPr lang="it-IT" sz="1200" b="1" dirty="0" err="1" smtClean="0"/>
              <a:t>View</a:t>
            </a:r>
            <a:r>
              <a:rPr lang="it-IT" sz="1200" b="1" dirty="0" smtClean="0"/>
              <a:t> Of </a:t>
            </a:r>
            <a:r>
              <a:rPr lang="it-IT" sz="1200" b="1" dirty="0"/>
              <a:t>T</a:t>
            </a:r>
            <a:r>
              <a:rPr lang="it-IT" sz="1200" b="1" dirty="0" smtClean="0"/>
              <a:t>he </a:t>
            </a:r>
            <a:r>
              <a:rPr lang="it-IT" sz="1200" b="1" dirty="0" err="1" smtClean="0"/>
              <a:t>Archibishop</a:t>
            </a:r>
            <a:r>
              <a:rPr lang="it-IT" sz="1200" b="1" dirty="0" smtClean="0"/>
              <a:t> Palace</a:t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err="1" smtClean="0"/>
              <a:t>watercolour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 smtClean="0"/>
              <a:t>1790</a:t>
            </a:r>
            <a:endParaRPr lang="it-IT" sz="1200" b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" y="1427464"/>
            <a:ext cx="6134123" cy="4332224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506630" y="1427465"/>
            <a:ext cx="3749506" cy="47753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166957" y="2125015"/>
            <a:ext cx="4338674" cy="3774784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He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admittedt</a:t>
            </a:r>
            <a:r>
              <a:rPr lang="it-IT" dirty="0" smtClean="0"/>
              <a:t> to the </a:t>
            </a:r>
            <a:r>
              <a:rPr lang="it-IT" dirty="0" err="1" smtClean="0"/>
              <a:t>Royal</a:t>
            </a:r>
            <a:r>
              <a:rPr lang="it-IT" dirty="0" smtClean="0"/>
              <a:t> Academy Schools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age</a:t>
            </a:r>
            <a:r>
              <a:rPr lang="it-IT" dirty="0" smtClean="0"/>
              <a:t> of 15, and </a:t>
            </a:r>
            <a:r>
              <a:rPr lang="it-IT" dirty="0" err="1" smtClean="0"/>
              <a:t>soon</a:t>
            </a:r>
            <a:r>
              <a:rPr lang="it-IT" dirty="0" smtClean="0"/>
              <a:t> </a:t>
            </a:r>
            <a:r>
              <a:rPr lang="it-IT" dirty="0" err="1" smtClean="0"/>
              <a:t>started</a:t>
            </a:r>
            <a:r>
              <a:rPr lang="it-IT" dirty="0" smtClean="0"/>
              <a:t> to </a:t>
            </a:r>
            <a:r>
              <a:rPr lang="it-IT" dirty="0" err="1" smtClean="0"/>
              <a:t>exhibit</a:t>
            </a:r>
            <a:r>
              <a:rPr lang="it-IT" dirty="0" smtClean="0"/>
              <a:t>.</a:t>
            </a:r>
            <a:endParaRPr lang="it-IT" dirty="0"/>
          </a:p>
          <a:p>
            <a:r>
              <a:rPr lang="it-IT" dirty="0" smtClean="0"/>
              <a:t>He </a:t>
            </a:r>
            <a:r>
              <a:rPr lang="it-IT" dirty="0" err="1" smtClean="0"/>
              <a:t>began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career </a:t>
            </a:r>
            <a:r>
              <a:rPr lang="it-IT" dirty="0" err="1" smtClean="0"/>
              <a:t>as</a:t>
            </a:r>
            <a:r>
              <a:rPr lang="it-IT" dirty="0" smtClean="0"/>
              <a:t> a </a:t>
            </a:r>
            <a:r>
              <a:rPr lang="it-IT" dirty="0" err="1" smtClean="0"/>
              <a:t>topographical</a:t>
            </a:r>
            <a:r>
              <a:rPr lang="it-IT" dirty="0" smtClean="0"/>
              <a:t> </a:t>
            </a:r>
            <a:r>
              <a:rPr lang="it-IT" dirty="0" err="1" smtClean="0"/>
              <a:t>watercolour</a:t>
            </a:r>
            <a:r>
              <a:rPr lang="it-IT" dirty="0" smtClean="0"/>
              <a:t> </a:t>
            </a:r>
            <a:r>
              <a:rPr lang="it-IT" dirty="0" err="1" smtClean="0"/>
              <a:t>painter</a:t>
            </a:r>
            <a:r>
              <a:rPr lang="it-IT" dirty="0" smtClean="0"/>
              <a:t>.</a:t>
            </a:r>
            <a:endParaRPr lang="it-IT" dirty="0"/>
          </a:p>
          <a:p>
            <a:r>
              <a:rPr lang="it-IT" dirty="0" smtClean="0"/>
              <a:t>He made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sketchig</a:t>
            </a:r>
            <a:r>
              <a:rPr lang="it-IT" dirty="0" smtClean="0"/>
              <a:t> </a:t>
            </a:r>
            <a:r>
              <a:rPr lang="it-IT" dirty="0" err="1" smtClean="0"/>
              <a:t>tours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Britain in connection with the </a:t>
            </a:r>
            <a:r>
              <a:rPr lang="it-IT" dirty="0" err="1" smtClean="0"/>
              <a:t>topographical</a:t>
            </a:r>
            <a:r>
              <a:rPr lang="it-IT" dirty="0" smtClean="0"/>
              <a:t> </a:t>
            </a:r>
            <a:r>
              <a:rPr lang="it-IT" dirty="0" err="1" smtClean="0"/>
              <a:t>engravings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provided</a:t>
            </a:r>
            <a:r>
              <a:rPr lang="it-IT" dirty="0" smtClean="0"/>
              <a:t> </a:t>
            </a:r>
            <a:r>
              <a:rPr lang="it-IT" dirty="0" err="1" smtClean="0"/>
              <a:t>him</a:t>
            </a:r>
            <a:r>
              <a:rPr lang="it-IT" dirty="0" smtClean="0"/>
              <a:t> with the </a:t>
            </a:r>
            <a:r>
              <a:rPr lang="it-IT" dirty="0" err="1" smtClean="0"/>
              <a:t>financial</a:t>
            </a:r>
            <a:r>
              <a:rPr lang="it-IT" dirty="0" smtClean="0"/>
              <a:t> security </a:t>
            </a:r>
            <a:r>
              <a:rPr lang="it-IT" dirty="0" err="1" smtClean="0"/>
              <a:t>even</a:t>
            </a:r>
            <a:r>
              <a:rPr lang="it-IT" dirty="0" smtClean="0"/>
              <a:t>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paintings</a:t>
            </a:r>
            <a:r>
              <a:rPr lang="it-IT" dirty="0" smtClean="0"/>
              <a:t> </a:t>
            </a:r>
            <a:r>
              <a:rPr lang="it-IT" dirty="0" err="1" smtClean="0"/>
              <a:t>outstripped</a:t>
            </a:r>
            <a:r>
              <a:rPr lang="it-IT" dirty="0" smtClean="0"/>
              <a:t> </a:t>
            </a:r>
            <a:r>
              <a:rPr lang="it-IT" dirty="0" err="1" smtClean="0"/>
              <a:t>contemporary</a:t>
            </a:r>
            <a:r>
              <a:rPr lang="it-IT" dirty="0" smtClean="0"/>
              <a:t> taste.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36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smtClean="0"/>
              <a:t>Claude </a:t>
            </a:r>
            <a:r>
              <a:rPr lang="it-IT" sz="1200" b="1" dirty="0" err="1" smtClean="0"/>
              <a:t>Lorrein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 err="1" smtClean="0"/>
              <a:t>Landscape</a:t>
            </a:r>
            <a:r>
              <a:rPr lang="it-IT" sz="1200" b="1" dirty="0" smtClean="0"/>
              <a:t> with </a:t>
            </a:r>
            <a:r>
              <a:rPr lang="it-IT" sz="1200" b="1" dirty="0" err="1" smtClean="0"/>
              <a:t>Merchants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 smtClean="0"/>
              <a:t>1630</a:t>
            </a:r>
            <a:endParaRPr lang="it-IT" sz="1200" b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2" y="1796998"/>
            <a:ext cx="6410501" cy="4217435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it-IT" sz="1600" dirty="0" smtClean="0"/>
              <a:t>He </a:t>
            </a:r>
            <a:r>
              <a:rPr lang="it-IT" sz="1600" dirty="0" err="1" smtClean="0"/>
              <a:t>was</a:t>
            </a:r>
            <a:r>
              <a:rPr lang="it-IT" sz="1600" dirty="0" smtClean="0"/>
              <a:t> a </a:t>
            </a:r>
            <a:r>
              <a:rPr lang="it-IT" sz="1600" dirty="0" err="1" smtClean="0"/>
              <a:t>great</a:t>
            </a:r>
            <a:r>
              <a:rPr lang="it-IT" sz="1600" dirty="0" smtClean="0"/>
              <a:t> fan of the </a:t>
            </a:r>
            <a:r>
              <a:rPr lang="it-IT" sz="1600" dirty="0" err="1" smtClean="0"/>
              <a:t>landscape</a:t>
            </a:r>
            <a:r>
              <a:rPr lang="it-IT" sz="1600" dirty="0" smtClean="0"/>
              <a:t> Ancient </a:t>
            </a:r>
            <a:r>
              <a:rPr lang="it-IT" sz="1600" dirty="0" err="1" smtClean="0"/>
              <a:t>Masters</a:t>
            </a:r>
            <a:r>
              <a:rPr lang="it-IT" sz="1600" dirty="0" smtClean="0"/>
              <a:t> </a:t>
            </a:r>
            <a:r>
              <a:rPr lang="it-IT" sz="1600" dirty="0" err="1" smtClean="0"/>
              <a:t>expecially</a:t>
            </a:r>
            <a:r>
              <a:rPr lang="it-IT" sz="1600" dirty="0" smtClean="0"/>
              <a:t> </a:t>
            </a:r>
            <a:r>
              <a:rPr lang="it-IT" sz="1600" b="1" dirty="0" smtClean="0"/>
              <a:t>Claude </a:t>
            </a:r>
            <a:r>
              <a:rPr lang="it-IT" sz="1600" b="1" dirty="0" err="1" smtClean="0"/>
              <a:t>Lorrain</a:t>
            </a:r>
            <a:r>
              <a:rPr lang="it-IT" sz="1600" b="1" dirty="0" smtClean="0"/>
              <a:t> </a:t>
            </a:r>
            <a:r>
              <a:rPr lang="it-IT" sz="1600" dirty="0" smtClean="0"/>
              <a:t>(a French </a:t>
            </a:r>
            <a:r>
              <a:rPr lang="it-IT" sz="1600" dirty="0" err="1" smtClean="0"/>
              <a:t>painter</a:t>
            </a:r>
            <a:r>
              <a:rPr lang="it-IT" sz="1600" dirty="0" smtClean="0"/>
              <a:t> of the 17° </a:t>
            </a:r>
            <a:r>
              <a:rPr lang="it-IT" sz="1600" dirty="0" err="1" smtClean="0"/>
              <a:t>century</a:t>
            </a:r>
            <a:r>
              <a:rPr lang="it-IT" sz="1600" dirty="0" smtClean="0"/>
              <a:t>) </a:t>
            </a:r>
            <a:r>
              <a:rPr lang="it-IT" sz="1600" b="1" dirty="0" smtClean="0"/>
              <a:t>van de </a:t>
            </a:r>
            <a:r>
              <a:rPr lang="it-IT" sz="1600" b="1" dirty="0" err="1"/>
              <a:t>V</a:t>
            </a:r>
            <a:r>
              <a:rPr lang="it-IT" sz="1600" b="1" dirty="0" err="1" smtClean="0"/>
              <a:t>elde</a:t>
            </a:r>
            <a:r>
              <a:rPr lang="it-IT" sz="1600" b="1" dirty="0" smtClean="0"/>
              <a:t> </a:t>
            </a:r>
            <a:r>
              <a:rPr lang="it-IT" sz="1600" dirty="0" smtClean="0"/>
              <a:t>(</a:t>
            </a:r>
            <a:r>
              <a:rPr lang="it-IT" sz="1600" dirty="0" err="1" smtClean="0"/>
              <a:t>dutch</a:t>
            </a:r>
            <a:r>
              <a:rPr lang="it-IT" sz="1600" dirty="0" smtClean="0"/>
              <a:t> </a:t>
            </a:r>
            <a:r>
              <a:rPr lang="it-IT" sz="1600" dirty="0" err="1" smtClean="0"/>
              <a:t>painter</a:t>
            </a:r>
            <a:r>
              <a:rPr lang="it-IT" sz="1600" dirty="0" smtClean="0"/>
              <a:t> of </a:t>
            </a:r>
            <a:r>
              <a:rPr lang="it-IT" sz="1600" dirty="0" err="1" smtClean="0"/>
              <a:t>sea-pieces</a:t>
            </a:r>
            <a:r>
              <a:rPr lang="it-IT" sz="1600" dirty="0" smtClean="0"/>
              <a:t>) and </a:t>
            </a:r>
            <a:r>
              <a:rPr lang="it-IT" sz="1600" b="1" dirty="0" smtClean="0"/>
              <a:t>Poussin </a:t>
            </a:r>
            <a:r>
              <a:rPr lang="it-IT" sz="1600" dirty="0" smtClean="0"/>
              <a:t>(</a:t>
            </a:r>
            <a:r>
              <a:rPr lang="it-IT" sz="1600" dirty="0" err="1" smtClean="0"/>
              <a:t>historical</a:t>
            </a:r>
            <a:r>
              <a:rPr lang="it-IT" sz="1600" dirty="0" smtClean="0"/>
              <a:t> </a:t>
            </a:r>
            <a:r>
              <a:rPr lang="it-IT" sz="1600" dirty="0" err="1" smtClean="0"/>
              <a:t>landscape</a:t>
            </a:r>
            <a:r>
              <a:rPr lang="it-IT" sz="1600" dirty="0" smtClean="0"/>
              <a:t> </a:t>
            </a:r>
            <a:r>
              <a:rPr lang="it-IT" sz="1600" dirty="0" err="1" smtClean="0"/>
              <a:t>painter</a:t>
            </a:r>
            <a:r>
              <a:rPr lang="it-IT" sz="1600" dirty="0" smtClean="0"/>
              <a:t>)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334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0898"/>
          </a:xfrm>
        </p:spPr>
        <p:txBody>
          <a:bodyPr>
            <a:normAutofit/>
          </a:bodyPr>
          <a:lstStyle/>
          <a:p>
            <a:pPr algn="ctr"/>
            <a:r>
              <a:rPr lang="it-IT" sz="1200" dirty="0" smtClean="0"/>
              <a:t>Willem van de </a:t>
            </a:r>
            <a:r>
              <a:rPr lang="it-IT" sz="1200" dirty="0" err="1" smtClean="0"/>
              <a:t>Velde</a:t>
            </a:r>
            <a:r>
              <a:rPr lang="it-IT" sz="1200" dirty="0" smtClean="0"/>
              <a:t> the </a:t>
            </a:r>
            <a:r>
              <a:rPr lang="it-IT" sz="1200" dirty="0" err="1" smtClean="0"/>
              <a:t>Younger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 err="1" smtClean="0"/>
              <a:t>Ships</a:t>
            </a:r>
            <a:r>
              <a:rPr lang="it-IT" sz="1200" b="1" dirty="0" smtClean="0"/>
              <a:t> on a </a:t>
            </a:r>
            <a:r>
              <a:rPr lang="it-IT" sz="1200" b="1" dirty="0" err="1" smtClean="0"/>
              <a:t>Stormy</a:t>
            </a:r>
            <a:r>
              <a:rPr lang="it-IT" sz="1200" b="1" dirty="0" smtClean="0"/>
              <a:t> Sea</a:t>
            </a:r>
            <a:br>
              <a:rPr lang="it-IT" sz="1200" b="1" dirty="0" smtClean="0"/>
            </a:br>
            <a:r>
              <a:rPr lang="it-IT" sz="1200" dirty="0" smtClean="0"/>
              <a:t>1672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22" y="1323593"/>
            <a:ext cx="7789484" cy="5347664"/>
          </a:xfrm>
        </p:spPr>
      </p:pic>
    </p:spTree>
    <p:extLst>
      <p:ext uri="{BB962C8B-B14F-4D97-AF65-F5344CB8AC3E}">
        <p14:creationId xmlns:p14="http://schemas.microsoft.com/office/powerpoint/2010/main" val="8244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err="1" smtClean="0"/>
              <a:t>Dutch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Boats</a:t>
            </a:r>
            <a:r>
              <a:rPr lang="it-IT" sz="1200" b="1" dirty="0" smtClean="0"/>
              <a:t> in a Gale (the </a:t>
            </a:r>
            <a:r>
              <a:rPr lang="it-IT" sz="1200" b="1" dirty="0" err="1" smtClean="0"/>
              <a:t>Bridgwater</a:t>
            </a:r>
            <a:r>
              <a:rPr lang="it-IT" sz="1200" b="1" dirty="0" smtClean="0"/>
              <a:t> Sea </a:t>
            </a:r>
            <a:r>
              <a:rPr lang="it-IT" sz="1200" b="1" dirty="0" err="1" smtClean="0"/>
              <a:t>Piece</a:t>
            </a:r>
            <a:r>
              <a:rPr lang="it-IT" sz="1200" b="1" dirty="0" smtClean="0"/>
              <a:t>)</a:t>
            </a:r>
            <a:br>
              <a:rPr lang="it-IT" sz="1200" b="1" dirty="0" smtClean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 smtClean="0"/>
              <a:t>1801</a:t>
            </a:r>
            <a:endParaRPr lang="it-IT" sz="1200" b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4" y="1569253"/>
            <a:ext cx="5837909" cy="4230368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166957" y="1442434"/>
            <a:ext cx="4338674" cy="4457364"/>
          </a:xfrm>
        </p:spPr>
        <p:txBody>
          <a:bodyPr/>
          <a:lstStyle/>
          <a:p>
            <a:r>
              <a:rPr lang="it-IT" sz="1600" b="1" dirty="0" smtClean="0"/>
              <a:t>He </a:t>
            </a:r>
            <a:r>
              <a:rPr lang="it-IT" sz="1600" b="1" dirty="0" err="1" smtClean="0"/>
              <a:t>wanted</a:t>
            </a:r>
            <a:r>
              <a:rPr lang="it-IT" sz="1600" b="1" dirty="0" smtClean="0"/>
              <a:t> to emulate the </a:t>
            </a:r>
            <a:r>
              <a:rPr lang="it-IT" sz="1600" b="1" dirty="0" err="1" smtClean="0"/>
              <a:t>works</a:t>
            </a:r>
            <a:r>
              <a:rPr lang="it-IT" sz="1600" b="1" dirty="0" smtClean="0"/>
              <a:t> of the </a:t>
            </a:r>
            <a:r>
              <a:rPr lang="it-IT" sz="1600" b="1" dirty="0" err="1" smtClean="0"/>
              <a:t>accepted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Old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Masters</a:t>
            </a:r>
            <a:r>
              <a:rPr lang="it-IT" sz="1600" b="1" dirty="0" smtClean="0"/>
              <a:t> so he </a:t>
            </a:r>
            <a:r>
              <a:rPr lang="it-IT" sz="1600" b="1" dirty="0" err="1" smtClean="0"/>
              <a:t>painted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sea</a:t>
            </a:r>
            <a:r>
              <a:rPr lang="it-IT" sz="1600" b="1" dirty="0" err="1"/>
              <a:t>-</a:t>
            </a:r>
            <a:r>
              <a:rPr lang="it-IT" sz="1600" b="1" dirty="0" err="1" smtClean="0"/>
              <a:t>pieces</a:t>
            </a:r>
            <a:r>
              <a:rPr lang="it-IT" sz="1600" b="1" dirty="0" smtClean="0"/>
              <a:t> in the </a:t>
            </a:r>
            <a:r>
              <a:rPr lang="it-IT" sz="1600" b="1" dirty="0" err="1" smtClean="0"/>
              <a:t>manner</a:t>
            </a:r>
            <a:r>
              <a:rPr lang="it-IT" sz="1600" b="1" dirty="0" smtClean="0"/>
              <a:t> of </a:t>
            </a:r>
            <a:r>
              <a:rPr lang="it-IT" sz="1600" i="1" dirty="0" smtClean="0"/>
              <a:t>van de </a:t>
            </a:r>
            <a:r>
              <a:rPr lang="it-IT" sz="1600" i="1" dirty="0" err="1"/>
              <a:t>V</a:t>
            </a:r>
            <a:r>
              <a:rPr lang="it-IT" sz="1600" i="1" dirty="0" err="1" smtClean="0"/>
              <a:t>elde</a:t>
            </a:r>
            <a:r>
              <a:rPr lang="it-IT" sz="1600" dirty="0" smtClean="0"/>
              <a:t>, </a:t>
            </a:r>
            <a:r>
              <a:rPr lang="it-IT" sz="1600" b="1" dirty="0" smtClean="0"/>
              <a:t>italianate </a:t>
            </a:r>
            <a:r>
              <a:rPr lang="it-IT" sz="1600" b="1" dirty="0" err="1" smtClean="0"/>
              <a:t>landscape</a:t>
            </a:r>
            <a:r>
              <a:rPr lang="it-IT" sz="1600" b="1" dirty="0" smtClean="0"/>
              <a:t> in the </a:t>
            </a:r>
            <a:r>
              <a:rPr lang="it-IT" sz="1600" b="1" dirty="0" err="1" smtClean="0"/>
              <a:t>manner</a:t>
            </a:r>
            <a:r>
              <a:rPr lang="it-IT" sz="1600" b="1" dirty="0" smtClean="0"/>
              <a:t> of </a:t>
            </a:r>
            <a:r>
              <a:rPr lang="it-IT" sz="1600" i="1" dirty="0" smtClean="0"/>
              <a:t>Claude </a:t>
            </a:r>
            <a:r>
              <a:rPr lang="it-IT" sz="1600" i="1" dirty="0" err="1" smtClean="0"/>
              <a:t>Lorrain</a:t>
            </a:r>
            <a:r>
              <a:rPr lang="it-IT" sz="1600" i="1" dirty="0" smtClean="0"/>
              <a:t> </a:t>
            </a:r>
            <a:r>
              <a:rPr lang="it-IT" sz="1600" b="1" dirty="0" smtClean="0"/>
              <a:t>and «</a:t>
            </a:r>
            <a:r>
              <a:rPr lang="it-IT" sz="1600" b="1" dirty="0" err="1" smtClean="0"/>
              <a:t>historical</a:t>
            </a:r>
            <a:r>
              <a:rPr lang="it-IT" sz="1600" b="1" dirty="0" smtClean="0"/>
              <a:t>» </a:t>
            </a:r>
            <a:r>
              <a:rPr lang="it-IT" sz="1600" b="1" dirty="0" err="1" smtClean="0"/>
              <a:t>landscape</a:t>
            </a:r>
            <a:r>
              <a:rPr lang="it-IT" sz="1600" b="1" dirty="0" smtClean="0"/>
              <a:t> in the </a:t>
            </a:r>
            <a:r>
              <a:rPr lang="it-IT" sz="1600" b="1" dirty="0" err="1" smtClean="0"/>
              <a:t>manner</a:t>
            </a:r>
            <a:r>
              <a:rPr lang="it-IT" sz="1600" b="1" dirty="0" smtClean="0"/>
              <a:t> of </a:t>
            </a:r>
            <a:r>
              <a:rPr lang="it-IT" sz="1600" i="1" dirty="0" smtClean="0"/>
              <a:t>Poussin</a:t>
            </a:r>
          </a:p>
          <a:p>
            <a:endParaRPr lang="it-IT" i="1" dirty="0"/>
          </a:p>
          <a:p>
            <a:r>
              <a:rPr lang="it-IT" i="1" dirty="0" smtClean="0"/>
              <a:t>Turner </a:t>
            </a:r>
            <a:r>
              <a:rPr lang="it-IT" i="1" dirty="0" err="1" smtClean="0"/>
              <a:t>soon</a:t>
            </a:r>
            <a:r>
              <a:rPr lang="it-IT" i="1" dirty="0" smtClean="0"/>
              <a:t> </a:t>
            </a:r>
            <a:r>
              <a:rPr lang="it-IT" i="1" dirty="0" err="1" smtClean="0"/>
              <a:t>digested</a:t>
            </a:r>
            <a:r>
              <a:rPr lang="it-IT" i="1" dirty="0" smtClean="0"/>
              <a:t> the </a:t>
            </a:r>
            <a:r>
              <a:rPr lang="it-IT" i="1" dirty="0" err="1" smtClean="0"/>
              <a:t>lessons</a:t>
            </a:r>
            <a:r>
              <a:rPr lang="it-IT" i="1" dirty="0" smtClean="0"/>
              <a:t> of </a:t>
            </a:r>
            <a:r>
              <a:rPr lang="it-IT" i="1" dirty="0" err="1" smtClean="0"/>
              <a:t>his</a:t>
            </a:r>
            <a:r>
              <a:rPr lang="it-IT" i="1" dirty="0" smtClean="0"/>
              <a:t> </a:t>
            </a:r>
            <a:r>
              <a:rPr lang="it-IT" i="1" dirty="0" err="1" smtClean="0"/>
              <a:t>predeccessors</a:t>
            </a:r>
            <a:r>
              <a:rPr lang="it-IT" i="1" dirty="0" smtClean="0"/>
              <a:t>, </a:t>
            </a:r>
            <a:r>
              <a:rPr lang="it-IT" i="1" dirty="0" err="1" smtClean="0"/>
              <a:t>making</a:t>
            </a:r>
            <a:r>
              <a:rPr lang="it-IT" i="1" dirty="0" smtClean="0"/>
              <a:t> </a:t>
            </a:r>
            <a:r>
              <a:rPr lang="it-IT" i="1" dirty="0" err="1" smtClean="0"/>
              <a:t>their</a:t>
            </a:r>
            <a:r>
              <a:rPr lang="it-IT" i="1" dirty="0" smtClean="0"/>
              <a:t> </a:t>
            </a:r>
            <a:r>
              <a:rPr lang="it-IT" i="1" dirty="0" err="1" smtClean="0"/>
              <a:t>themes</a:t>
            </a:r>
            <a:r>
              <a:rPr lang="it-IT" i="1" dirty="0" smtClean="0"/>
              <a:t> </a:t>
            </a:r>
            <a:r>
              <a:rPr lang="it-IT" i="1" dirty="0" err="1" smtClean="0"/>
              <a:t>his</a:t>
            </a:r>
            <a:r>
              <a:rPr lang="it-IT" i="1" dirty="0" smtClean="0"/>
              <a:t> </a:t>
            </a:r>
            <a:r>
              <a:rPr lang="it-IT" i="1" dirty="0" err="1" smtClean="0"/>
              <a:t>own</a:t>
            </a:r>
            <a:r>
              <a:rPr lang="it-IT" i="1" dirty="0" smtClean="0"/>
              <a:t> and </a:t>
            </a:r>
            <a:r>
              <a:rPr lang="it-IT" i="1" dirty="0" err="1" smtClean="0"/>
              <a:t>trating</a:t>
            </a:r>
            <a:r>
              <a:rPr lang="it-IT" i="1" dirty="0" smtClean="0"/>
              <a:t> </a:t>
            </a:r>
            <a:r>
              <a:rPr lang="it-IT" i="1" dirty="0" err="1" smtClean="0"/>
              <a:t>them</a:t>
            </a:r>
            <a:r>
              <a:rPr lang="it-IT" i="1" dirty="0" smtClean="0"/>
              <a:t> in a </a:t>
            </a:r>
            <a:r>
              <a:rPr lang="it-IT" i="1" dirty="0" err="1" smtClean="0"/>
              <a:t>completely</a:t>
            </a:r>
            <a:r>
              <a:rPr lang="it-IT" i="1" dirty="0" smtClean="0"/>
              <a:t> personal </a:t>
            </a:r>
            <a:r>
              <a:rPr lang="it-IT" i="1" dirty="0" err="1" smtClean="0"/>
              <a:t>manner</a:t>
            </a:r>
            <a:endParaRPr lang="it-IT" i="1" dirty="0" smtClean="0"/>
          </a:p>
          <a:p>
            <a:endParaRPr lang="it-IT" i="1" dirty="0" smtClean="0"/>
          </a:p>
        </p:txBody>
      </p:sp>
    </p:spTree>
    <p:extLst>
      <p:ext uri="{BB962C8B-B14F-4D97-AF65-F5344CB8AC3E}">
        <p14:creationId xmlns:p14="http://schemas.microsoft.com/office/powerpoint/2010/main" val="11199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err="1" smtClean="0"/>
              <a:t>Fishermen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at</a:t>
            </a:r>
            <a:r>
              <a:rPr lang="it-IT" sz="1200" b="1" dirty="0" smtClean="0"/>
              <a:t> Sea</a:t>
            </a:r>
            <a:br>
              <a:rPr lang="it-IT" sz="1200" b="1" dirty="0" smtClean="0"/>
            </a:br>
            <a:r>
              <a:rPr lang="it-IT" sz="1200" dirty="0" err="1" smtClean="0"/>
              <a:t>Oil</a:t>
            </a:r>
            <a:r>
              <a:rPr lang="it-IT" sz="1200" dirty="0" smtClean="0"/>
              <a:t> on </a:t>
            </a:r>
            <a:r>
              <a:rPr lang="it-IT" sz="1200" dirty="0" err="1" smtClean="0"/>
              <a:t>canvans</a:t>
            </a:r>
            <a:r>
              <a:rPr lang="it-IT" sz="1200" dirty="0" smtClean="0"/>
              <a:t>, 91x122</a:t>
            </a:r>
            <a:br>
              <a:rPr lang="it-IT" sz="1200" dirty="0" smtClean="0"/>
            </a:br>
            <a:r>
              <a:rPr lang="it-IT" sz="1200" dirty="0" err="1" smtClean="0"/>
              <a:t>London</a:t>
            </a:r>
            <a:r>
              <a:rPr lang="it-IT" sz="1200" dirty="0" smtClean="0"/>
              <a:t>, tate Gallery</a:t>
            </a:r>
            <a:br>
              <a:rPr lang="it-IT" sz="1200" dirty="0" smtClean="0"/>
            </a:br>
            <a:r>
              <a:rPr lang="it-IT" sz="1200" dirty="0" smtClean="0"/>
              <a:t>1797</a:t>
            </a:r>
            <a:endParaRPr lang="it-IT" sz="1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2" y="1481071"/>
            <a:ext cx="5814351" cy="4381300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The Genius of Turner ¼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Ship, Shipwrecks, storm, </a:t>
            </a:r>
            <a:r>
              <a:rPr lang="en-US" b="1" dirty="0" err="1" smtClean="0"/>
              <a:t>vapour</a:t>
            </a:r>
            <a:r>
              <a:rPr lang="en-US" b="1" dirty="0" smtClean="0"/>
              <a:t>, fire, rain, steam-boats, sea, wind, sunlight, fog and in general </a:t>
            </a:r>
            <a:r>
              <a:rPr lang="en-US" b="1" dirty="0"/>
              <a:t>n</a:t>
            </a:r>
            <a:r>
              <a:rPr lang="en-US" b="1" dirty="0" smtClean="0"/>
              <a:t>atural phenomena are vehicles for Turner’s imagination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6551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3859390" cy="3625918"/>
          </a:xfrm>
        </p:spPr>
        <p:txBody>
          <a:bodyPr>
            <a:normAutofit/>
          </a:bodyPr>
          <a:lstStyle/>
          <a:p>
            <a:pPr algn="ctr"/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 smtClean="0"/>
              <a:t>Veduta dal chiostro della cattedrale di </a:t>
            </a:r>
            <a:r>
              <a:rPr lang="it-IT" sz="1200" b="1" dirty="0" err="1" smtClean="0"/>
              <a:t>Salisbury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dirty="0" smtClean="0"/>
              <a:t>Matita e acquerello, 68x49</a:t>
            </a:r>
            <a:br>
              <a:rPr lang="it-IT" sz="1200" dirty="0" smtClean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dirty="0" err="1" smtClean="0"/>
              <a:t>London</a:t>
            </a:r>
            <a:r>
              <a:rPr lang="it-IT" sz="1200" dirty="0" smtClean="0"/>
              <a:t>, Victoria and Albert </a:t>
            </a:r>
            <a:r>
              <a:rPr lang="it-IT" sz="1200" dirty="0" err="1" smtClean="0"/>
              <a:t>Museum</a:t>
            </a: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 smtClean="0"/>
              <a:t>1802</a:t>
            </a:r>
            <a:br>
              <a:rPr lang="it-IT" sz="1200" dirty="0" smtClean="0"/>
            </a:br>
            <a:endParaRPr lang="it-IT" sz="1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0" y="121050"/>
            <a:ext cx="4353059" cy="6635754"/>
          </a:xfrm>
        </p:spPr>
      </p:pic>
    </p:spTree>
    <p:extLst>
      <p:ext uri="{BB962C8B-B14F-4D97-AF65-F5344CB8AC3E}">
        <p14:creationId xmlns:p14="http://schemas.microsoft.com/office/powerpoint/2010/main" val="42966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200" b="1" dirty="0" err="1" smtClean="0"/>
              <a:t>Ivy</a:t>
            </a:r>
            <a:r>
              <a:rPr lang="it-IT" sz="1200" b="1" dirty="0" smtClean="0"/>
              <a:t> Bridge</a:t>
            </a:r>
            <a:br>
              <a:rPr lang="it-IT" sz="1200" b="1" dirty="0" smtClean="0"/>
            </a:br>
            <a:r>
              <a:rPr lang="it-IT" sz="1200" dirty="0" err="1" smtClean="0"/>
              <a:t>watercolour</a:t>
            </a: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 smtClean="0"/>
              <a:t>1813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50" y="1590453"/>
            <a:ext cx="7623677" cy="5145198"/>
          </a:xfrm>
        </p:spPr>
      </p:pic>
    </p:spTree>
    <p:extLst>
      <p:ext uri="{BB962C8B-B14F-4D97-AF65-F5344CB8AC3E}">
        <p14:creationId xmlns:p14="http://schemas.microsoft.com/office/powerpoint/2010/main" val="22676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3988179" cy="5274414"/>
          </a:xfrm>
        </p:spPr>
        <p:txBody>
          <a:bodyPr>
            <a:normAutofit/>
          </a:bodyPr>
          <a:lstStyle/>
          <a:p>
            <a:pPr algn="ctr"/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 smtClean="0"/>
              <a:t>The </a:t>
            </a:r>
            <a:r>
              <a:rPr lang="it-IT" sz="1200" b="1" dirty="0" err="1" smtClean="0"/>
              <a:t>Hell’s</a:t>
            </a:r>
            <a:r>
              <a:rPr lang="it-IT" sz="1200" b="1" dirty="0" smtClean="0"/>
              <a:t> Bridge </a:t>
            </a:r>
            <a:r>
              <a:rPr lang="it-IT" sz="1200" b="1" dirty="0" err="1" smtClean="0"/>
              <a:t>at</a:t>
            </a:r>
            <a:r>
              <a:rPr lang="it-IT" sz="1200" b="1" dirty="0" smtClean="0"/>
              <a:t> St. </a:t>
            </a:r>
            <a:r>
              <a:rPr lang="it-IT" sz="1200" b="1" dirty="0" err="1" smtClean="0"/>
              <a:t>Gothard</a:t>
            </a:r>
            <a:r>
              <a:rPr lang="it-IT" sz="1200" b="1" dirty="0" smtClean="0"/>
              <a:t/>
            </a:r>
            <a:br>
              <a:rPr lang="it-IT" sz="1200" b="1" dirty="0" smtClean="0"/>
            </a:br>
            <a:r>
              <a:rPr lang="it-IT" sz="1200" b="1" dirty="0"/>
              <a:t/>
            </a:r>
            <a:br>
              <a:rPr lang="it-IT" sz="1200" b="1" dirty="0"/>
            </a:br>
            <a:r>
              <a:rPr lang="it-IT" sz="1200" dirty="0" err="1" smtClean="0"/>
              <a:t>Oil</a:t>
            </a:r>
            <a:r>
              <a:rPr lang="it-IT" sz="1200" dirty="0" smtClean="0"/>
              <a:t> on </a:t>
            </a:r>
            <a:r>
              <a:rPr lang="it-IT" sz="1200" dirty="0" err="1" smtClean="0"/>
              <a:t>canvans</a:t>
            </a:r>
            <a:r>
              <a:rPr lang="it-IT" sz="1200" dirty="0" smtClean="0"/>
              <a:t>, 77x63</a:t>
            </a:r>
            <a:br>
              <a:rPr lang="it-IT" sz="1200" dirty="0" smtClean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 err="1" smtClean="0"/>
              <a:t>Zurich</a:t>
            </a:r>
            <a:r>
              <a:rPr lang="it-IT" sz="1200" dirty="0" smtClean="0"/>
              <a:t>, </a:t>
            </a:r>
            <a:r>
              <a:rPr lang="it-IT" sz="1200" dirty="0" err="1" smtClean="0"/>
              <a:t>Kunsthalle</a:t>
            </a:r>
            <a:r>
              <a:rPr lang="it-IT" sz="1200" dirty="0" smtClean="0"/>
              <a:t/>
            </a:r>
            <a:br>
              <a:rPr lang="it-IT" sz="1200" dirty="0" smtClean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 smtClean="0"/>
              <a:t>1804</a:t>
            </a:r>
            <a:endParaRPr lang="it-IT" sz="1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5" y="73805"/>
            <a:ext cx="4739425" cy="6784195"/>
          </a:xfrm>
        </p:spPr>
      </p:pic>
    </p:spTree>
    <p:extLst>
      <p:ext uri="{BB962C8B-B14F-4D97-AF65-F5344CB8AC3E}">
        <p14:creationId xmlns:p14="http://schemas.microsoft.com/office/powerpoint/2010/main" val="30407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442</TotalTime>
  <Words>382</Words>
  <Application>Microsoft Office PowerPoint</Application>
  <PresentationFormat>Widescreen</PresentationFormat>
  <Paragraphs>42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Filo</vt:lpstr>
      <vt:lpstr>St. John’s Church, Margate  watercolour  1786</vt:lpstr>
      <vt:lpstr>A View Of The Archibishop Palace  watercolour 1790</vt:lpstr>
      <vt:lpstr>Claude Lorrein  Landscape with Merchants 1630</vt:lpstr>
      <vt:lpstr>Willem van de Velde the Younger Ships on a Stormy Sea 1672</vt:lpstr>
      <vt:lpstr>Dutch Boats in a Gale (the Bridgwater Sea Piece)  1801</vt:lpstr>
      <vt:lpstr>Fishermen at Sea Oil on canvans, 91x122 London, tate Gallery 1797</vt:lpstr>
      <vt:lpstr>         Veduta dal chiostro della cattedrale di Salisbury  Matita e acquerello, 68x49   London, Victoria and Albert Museum  1802 </vt:lpstr>
      <vt:lpstr>Ivy Bridge watercolour  1813</vt:lpstr>
      <vt:lpstr>           The Hell’s Bridge at St. Gothard  Oil on canvans, 77x63  Zurich, Kunsthalle  1804</vt:lpstr>
      <vt:lpstr>            Self-portrait  Oil on canvans,  1799    The Genius of Turner 2/4</vt:lpstr>
      <vt:lpstr>Snow Storm: Hannibal And His Army Crossing The Alps Oil on Canvans, 145x236 London, Tate Gallery  1812</vt:lpstr>
      <vt:lpstr>Raby Castle, the Seat of the Earl of Darlington  </vt:lpstr>
      <vt:lpstr>Snow Storm. Steam-Boat off a Harbour’s Mouth      1842  The Genius of Turner 3/4</vt:lpstr>
      <vt:lpstr>The Fighting Temeraire tugged to her last berth to be broken up oil on canvans –  91x122 cm  London, National Gallery 1839</vt:lpstr>
      <vt:lpstr>Rain, steam and speed. The Great Western Railway Oil on canvans, 91x122 London, National Gallery 1844  The Genius of Turner 4/4</vt:lpstr>
      <vt:lpstr>Venice With The Salute 1840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</dc:title>
  <dc:creator>marco marcucci</dc:creator>
  <cp:lastModifiedBy>marco marcucci</cp:lastModifiedBy>
  <cp:revision>26</cp:revision>
  <dcterms:created xsi:type="dcterms:W3CDTF">2014-11-11T15:03:31Z</dcterms:created>
  <dcterms:modified xsi:type="dcterms:W3CDTF">2014-11-26T11:03:18Z</dcterms:modified>
</cp:coreProperties>
</file>